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6" r:id="rId3"/>
    <p:sldId id="267" r:id="rId4"/>
    <p:sldId id="274" r:id="rId5"/>
    <p:sldId id="257" r:id="rId6"/>
    <p:sldId id="270" r:id="rId7"/>
    <p:sldId id="272" r:id="rId8"/>
    <p:sldId id="275" r:id="rId9"/>
    <p:sldId id="273" r:id="rId10"/>
    <p:sldId id="258" r:id="rId11"/>
    <p:sldId id="276" r:id="rId12"/>
    <p:sldId id="279" r:id="rId13"/>
    <p:sldId id="280" r:id="rId14"/>
    <p:sldId id="277" r:id="rId15"/>
    <p:sldId id="281" r:id="rId16"/>
    <p:sldId id="282" r:id="rId17"/>
    <p:sldId id="288" r:id="rId18"/>
    <p:sldId id="283" r:id="rId19"/>
    <p:sldId id="284" r:id="rId20"/>
    <p:sldId id="286" r:id="rId21"/>
    <p:sldId id="287" r:id="rId22"/>
    <p:sldId id="289" r:id="rId23"/>
    <p:sldId id="290" r:id="rId24"/>
    <p:sldId id="278" r:id="rId25"/>
    <p:sldId id="292" r:id="rId26"/>
    <p:sldId id="294" r:id="rId27"/>
    <p:sldId id="295" r:id="rId28"/>
    <p:sldId id="291" r:id="rId29"/>
    <p:sldId id="285" r:id="rId30"/>
    <p:sldId id="296" r:id="rId31"/>
    <p:sldId id="298" r:id="rId32"/>
    <p:sldId id="293" r:id="rId33"/>
    <p:sldId id="297" r:id="rId34"/>
    <p:sldId id="25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2900" autoAdjust="0"/>
  </p:normalViewPr>
  <p:slideViewPr>
    <p:cSldViewPr snapToGrid="0">
      <p:cViewPr varScale="1">
        <p:scale>
          <a:sx n="74" d="100"/>
          <a:sy n="74" d="100"/>
        </p:scale>
        <p:origin x="7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53E64-0646-4F6E-8D89-7D6D3D8379FD}"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9F476-DBC6-4AEA-BF47-09E913778374}" type="slidenum">
              <a:rPr lang="en-US" smtClean="0"/>
              <a:t>‹#›</a:t>
            </a:fld>
            <a:endParaRPr lang="en-US"/>
          </a:p>
        </p:txBody>
      </p:sp>
    </p:spTree>
    <p:extLst>
      <p:ext uri="{BB962C8B-B14F-4D97-AF65-F5344CB8AC3E}">
        <p14:creationId xmlns:p14="http://schemas.microsoft.com/office/powerpoint/2010/main" val="296283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thoughts – talk to Estelle about IRB hoops; consider sticking to no blood sample (with etco2 as a lower estimate?)</a:t>
            </a:r>
          </a:p>
          <a:p>
            <a:r>
              <a:rPr lang="en-US" dirty="0"/>
              <a:t>[ ] time of day  - need to account for this somehow.</a:t>
            </a:r>
          </a:p>
          <a:p>
            <a:endParaRPr lang="en-US" dirty="0"/>
          </a:p>
          <a:p>
            <a:r>
              <a:rPr lang="en-US" dirty="0"/>
              <a:t>EtCO2 might be a better non-invasive backup? Not great… but just how not-great? </a:t>
            </a:r>
          </a:p>
          <a:p>
            <a:endParaRPr lang="en-US" dirty="0"/>
          </a:p>
          <a:p>
            <a:r>
              <a:rPr lang="en-US" dirty="0"/>
              <a:t>--- could you use info from the Chung study – or reach out to them for corroboration opportunities? Unfortunately, the exact pre-disposition to get blood gasses might be somewhat variable. </a:t>
            </a:r>
          </a:p>
        </p:txBody>
      </p:sp>
      <p:sp>
        <p:nvSpPr>
          <p:cNvPr id="4" name="Slide Number Placeholder 3"/>
          <p:cNvSpPr>
            <a:spLocks noGrp="1"/>
          </p:cNvSpPr>
          <p:nvPr>
            <p:ph type="sldNum" sz="quarter" idx="5"/>
          </p:nvPr>
        </p:nvSpPr>
        <p:spPr/>
        <p:txBody>
          <a:bodyPr/>
          <a:lstStyle/>
          <a:p>
            <a:fld id="{E659F476-DBC6-4AEA-BF47-09E913778374}" type="slidenum">
              <a:rPr lang="en-US" smtClean="0"/>
              <a:t>1</a:t>
            </a:fld>
            <a:endParaRPr lang="en-US"/>
          </a:p>
        </p:txBody>
      </p:sp>
    </p:spTree>
    <p:extLst>
      <p:ext uri="{BB962C8B-B14F-4D97-AF65-F5344CB8AC3E}">
        <p14:creationId xmlns:p14="http://schemas.microsoft.com/office/powerpoint/2010/main" val="271959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16</a:t>
            </a:fld>
            <a:endParaRPr lang="en-US"/>
          </a:p>
        </p:txBody>
      </p:sp>
    </p:spTree>
    <p:extLst>
      <p:ext uri="{BB962C8B-B14F-4D97-AF65-F5344CB8AC3E}">
        <p14:creationId xmlns:p14="http://schemas.microsoft.com/office/powerpoint/2010/main" val="424197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18</a:t>
            </a:fld>
            <a:endParaRPr lang="en-US"/>
          </a:p>
        </p:txBody>
      </p:sp>
    </p:spTree>
    <p:extLst>
      <p:ext uri="{BB962C8B-B14F-4D97-AF65-F5344CB8AC3E}">
        <p14:creationId xmlns:p14="http://schemas.microsoft.com/office/powerpoint/2010/main" val="337240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19</a:t>
            </a:fld>
            <a:endParaRPr lang="en-US"/>
          </a:p>
        </p:txBody>
      </p:sp>
    </p:spTree>
    <p:extLst>
      <p:ext uri="{BB962C8B-B14F-4D97-AF65-F5344CB8AC3E}">
        <p14:creationId xmlns:p14="http://schemas.microsoft.com/office/powerpoint/2010/main" val="54748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20</a:t>
            </a:fld>
            <a:endParaRPr lang="en-US"/>
          </a:p>
        </p:txBody>
      </p:sp>
    </p:spTree>
    <p:extLst>
      <p:ext uri="{BB962C8B-B14F-4D97-AF65-F5344CB8AC3E}">
        <p14:creationId xmlns:p14="http://schemas.microsoft.com/office/powerpoint/2010/main" val="4106197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S, Burkart KM, Gonzales R, </a:t>
            </a:r>
            <a:r>
              <a:rPr lang="en-US" sz="1200" kern="1200" dirty="0" err="1">
                <a:solidFill>
                  <a:schemeClr val="tx1"/>
                </a:solidFill>
                <a:effectLst/>
                <a:latin typeface="+mn-lt"/>
                <a:ea typeface="+mn-ea"/>
                <a:cs typeface="+mn-cs"/>
              </a:rPr>
              <a:t>Fedorowicz</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Gozansky</a:t>
            </a:r>
            <a:r>
              <a:rPr lang="en-US" sz="1200" kern="1200" dirty="0">
                <a:solidFill>
                  <a:schemeClr val="tx1"/>
                </a:solidFill>
                <a:effectLst/>
                <a:latin typeface="+mn-lt"/>
                <a:ea typeface="+mn-ea"/>
                <a:cs typeface="+mn-cs"/>
              </a:rPr>
              <a:t> WS, </a:t>
            </a:r>
            <a:r>
              <a:rPr lang="en-US" sz="1200" kern="1200" dirty="0" err="1">
                <a:solidFill>
                  <a:schemeClr val="tx1"/>
                </a:solidFill>
                <a:effectLst/>
                <a:latin typeface="+mn-lt"/>
                <a:ea typeface="+mn-ea"/>
                <a:cs typeface="+mn-cs"/>
              </a:rPr>
              <a:t>Gaudio</a:t>
            </a:r>
            <a:r>
              <a:rPr lang="en-US" sz="1200" kern="1200" dirty="0">
                <a:solidFill>
                  <a:schemeClr val="tx1"/>
                </a:solidFill>
                <a:effectLst/>
                <a:latin typeface="+mn-lt"/>
                <a:ea typeface="+mn-ea"/>
                <a:cs typeface="+mn-cs"/>
              </a:rPr>
              <a:t> JC, Taylor MR,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Obesity-associated hypoventilation in hospitalized patients: prevalence, effects, and outcome. Am J Med 2004;116:1–7. </a:t>
            </a:r>
          </a:p>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21</a:t>
            </a:fld>
            <a:endParaRPr lang="en-US"/>
          </a:p>
        </p:txBody>
      </p:sp>
    </p:spTree>
    <p:extLst>
      <p:ext uri="{BB962C8B-B14F-4D97-AF65-F5344CB8AC3E}">
        <p14:creationId xmlns:p14="http://schemas.microsoft.com/office/powerpoint/2010/main" val="185855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Nowbar</a:t>
            </a:r>
            <a:r>
              <a:rPr lang="en-US" sz="1200" kern="1200" dirty="0">
                <a:solidFill>
                  <a:schemeClr val="tx1"/>
                </a:solidFill>
                <a:effectLst/>
                <a:latin typeface="+mn-lt"/>
                <a:ea typeface="+mn-ea"/>
                <a:cs typeface="+mn-cs"/>
              </a:rPr>
              <a:t> S, Burkart KM, Gonzales R, </a:t>
            </a:r>
            <a:r>
              <a:rPr lang="en-US" sz="1200" kern="1200" dirty="0" err="1">
                <a:solidFill>
                  <a:schemeClr val="tx1"/>
                </a:solidFill>
                <a:effectLst/>
                <a:latin typeface="+mn-lt"/>
                <a:ea typeface="+mn-ea"/>
                <a:cs typeface="+mn-cs"/>
              </a:rPr>
              <a:t>Fedorowicz</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Gozansky</a:t>
            </a:r>
            <a:r>
              <a:rPr lang="en-US" sz="1200" kern="1200" dirty="0">
                <a:solidFill>
                  <a:schemeClr val="tx1"/>
                </a:solidFill>
                <a:effectLst/>
                <a:latin typeface="+mn-lt"/>
                <a:ea typeface="+mn-ea"/>
                <a:cs typeface="+mn-cs"/>
              </a:rPr>
              <a:t> WS, </a:t>
            </a:r>
            <a:r>
              <a:rPr lang="en-US" sz="1200" kern="1200" dirty="0" err="1">
                <a:solidFill>
                  <a:schemeClr val="tx1"/>
                </a:solidFill>
                <a:effectLst/>
                <a:latin typeface="+mn-lt"/>
                <a:ea typeface="+mn-ea"/>
                <a:cs typeface="+mn-cs"/>
              </a:rPr>
              <a:t>Gaudio</a:t>
            </a:r>
            <a:r>
              <a:rPr lang="en-US" sz="1200" kern="1200" dirty="0">
                <a:solidFill>
                  <a:schemeClr val="tx1"/>
                </a:solidFill>
                <a:effectLst/>
                <a:latin typeface="+mn-lt"/>
                <a:ea typeface="+mn-ea"/>
                <a:cs typeface="+mn-cs"/>
              </a:rPr>
              <a:t> JC, Taylor MR, </a:t>
            </a:r>
            <a:r>
              <a:rPr lang="en-US" sz="1200" kern="1200" dirty="0" err="1">
                <a:solidFill>
                  <a:schemeClr val="tx1"/>
                </a:solidFill>
                <a:effectLst/>
                <a:latin typeface="+mn-lt"/>
                <a:ea typeface="+mn-ea"/>
                <a:cs typeface="+mn-cs"/>
              </a:rPr>
              <a:t>Zwillich</a:t>
            </a:r>
            <a:r>
              <a:rPr lang="en-US" sz="1200" kern="1200" dirty="0">
                <a:solidFill>
                  <a:schemeClr val="tx1"/>
                </a:solidFill>
                <a:effectLst/>
                <a:latin typeface="+mn-lt"/>
                <a:ea typeface="+mn-ea"/>
                <a:cs typeface="+mn-cs"/>
              </a:rPr>
              <a:t> CW. Obesity-associated hypoventilation in hospitalized patients: prevalence, effects, and outcome. Am J Med 2004;116:1–7. </a:t>
            </a:r>
          </a:p>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22</a:t>
            </a:fld>
            <a:endParaRPr lang="en-US"/>
          </a:p>
        </p:txBody>
      </p:sp>
    </p:spTree>
    <p:extLst>
      <p:ext uri="{BB962C8B-B14F-4D97-AF65-F5344CB8AC3E}">
        <p14:creationId xmlns:p14="http://schemas.microsoft.com/office/powerpoint/2010/main" val="15416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23</a:t>
            </a:fld>
            <a:endParaRPr lang="en-US"/>
          </a:p>
        </p:txBody>
      </p:sp>
    </p:spTree>
    <p:extLst>
      <p:ext uri="{BB962C8B-B14F-4D97-AF65-F5344CB8AC3E}">
        <p14:creationId xmlns:p14="http://schemas.microsoft.com/office/powerpoint/2010/main" val="693920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I’m not necessarily </a:t>
            </a:r>
          </a:p>
        </p:txBody>
      </p:sp>
      <p:sp>
        <p:nvSpPr>
          <p:cNvPr id="4" name="Slide Number Placeholder 3"/>
          <p:cNvSpPr>
            <a:spLocks noGrp="1"/>
          </p:cNvSpPr>
          <p:nvPr>
            <p:ph type="sldNum" sz="quarter" idx="5"/>
          </p:nvPr>
        </p:nvSpPr>
        <p:spPr/>
        <p:txBody>
          <a:bodyPr/>
          <a:lstStyle/>
          <a:p>
            <a:fld id="{E659F476-DBC6-4AEA-BF47-09E913778374}" type="slidenum">
              <a:rPr lang="en-US" smtClean="0"/>
              <a:t>24</a:t>
            </a:fld>
            <a:endParaRPr lang="en-US"/>
          </a:p>
        </p:txBody>
      </p:sp>
    </p:spTree>
    <p:extLst>
      <p:ext uri="{BB962C8B-B14F-4D97-AF65-F5344CB8AC3E}">
        <p14:creationId xmlns:p14="http://schemas.microsoft.com/office/powerpoint/2010/main" val="3876812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26</a:t>
            </a:fld>
            <a:endParaRPr lang="en-US"/>
          </a:p>
        </p:txBody>
      </p:sp>
    </p:spTree>
    <p:extLst>
      <p:ext uri="{BB962C8B-B14F-4D97-AF65-F5344CB8AC3E}">
        <p14:creationId xmlns:p14="http://schemas.microsoft.com/office/powerpoint/2010/main" val="666751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29</a:t>
            </a:fld>
            <a:endParaRPr lang="en-US"/>
          </a:p>
        </p:txBody>
      </p:sp>
    </p:spTree>
    <p:extLst>
      <p:ext uri="{BB962C8B-B14F-4D97-AF65-F5344CB8AC3E}">
        <p14:creationId xmlns:p14="http://schemas.microsoft.com/office/powerpoint/2010/main" val="301683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3</a:t>
            </a:fld>
            <a:endParaRPr lang="en-US"/>
          </a:p>
        </p:txBody>
      </p:sp>
    </p:spTree>
    <p:extLst>
      <p:ext uri="{BB962C8B-B14F-4D97-AF65-F5344CB8AC3E}">
        <p14:creationId xmlns:p14="http://schemas.microsoft.com/office/powerpoint/2010/main" val="2003414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31</a:t>
            </a:fld>
            <a:endParaRPr lang="en-US"/>
          </a:p>
        </p:txBody>
      </p:sp>
    </p:spTree>
    <p:extLst>
      <p:ext uri="{BB962C8B-B14F-4D97-AF65-F5344CB8AC3E}">
        <p14:creationId xmlns:p14="http://schemas.microsoft.com/office/powerpoint/2010/main" val="4038241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actually separate out this </a:t>
            </a:r>
          </a:p>
        </p:txBody>
      </p:sp>
      <p:sp>
        <p:nvSpPr>
          <p:cNvPr id="4" name="Slide Number Placeholder 3"/>
          <p:cNvSpPr>
            <a:spLocks noGrp="1"/>
          </p:cNvSpPr>
          <p:nvPr>
            <p:ph type="sldNum" sz="quarter" idx="5"/>
          </p:nvPr>
        </p:nvSpPr>
        <p:spPr/>
        <p:txBody>
          <a:bodyPr/>
          <a:lstStyle/>
          <a:p>
            <a:fld id="{E659F476-DBC6-4AEA-BF47-09E913778374}" type="slidenum">
              <a:rPr lang="en-US" smtClean="0"/>
              <a:t>34</a:t>
            </a:fld>
            <a:endParaRPr lang="en-US"/>
          </a:p>
        </p:txBody>
      </p:sp>
    </p:spTree>
    <p:extLst>
      <p:ext uri="{BB962C8B-B14F-4D97-AF65-F5344CB8AC3E}">
        <p14:creationId xmlns:p14="http://schemas.microsoft.com/office/powerpoint/2010/main" val="138428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Aims'</a:t>
            </a:r>
          </a:p>
        </p:txBody>
      </p:sp>
      <p:sp>
        <p:nvSpPr>
          <p:cNvPr id="4" name="Slide Number Placeholder 3"/>
          <p:cNvSpPr>
            <a:spLocks noGrp="1"/>
          </p:cNvSpPr>
          <p:nvPr>
            <p:ph type="sldNum" sz="quarter" idx="5"/>
          </p:nvPr>
        </p:nvSpPr>
        <p:spPr/>
        <p:txBody>
          <a:bodyPr/>
          <a:lstStyle/>
          <a:p>
            <a:fld id="{E659F476-DBC6-4AEA-BF47-09E913778374}" type="slidenum">
              <a:rPr lang="en-US" smtClean="0"/>
              <a:t>5</a:t>
            </a:fld>
            <a:endParaRPr lang="en-US"/>
          </a:p>
        </p:txBody>
      </p:sp>
    </p:spTree>
    <p:extLst>
      <p:ext uri="{BB962C8B-B14F-4D97-AF65-F5344CB8AC3E}">
        <p14:creationId xmlns:p14="http://schemas.microsoft.com/office/powerpoint/2010/main" val="30914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6</a:t>
            </a:fld>
            <a:endParaRPr lang="en-US"/>
          </a:p>
        </p:txBody>
      </p:sp>
    </p:spTree>
    <p:extLst>
      <p:ext uri="{BB962C8B-B14F-4D97-AF65-F5344CB8AC3E}">
        <p14:creationId xmlns:p14="http://schemas.microsoft.com/office/powerpoint/2010/main" val="405716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Prior research has focused on management of individual diseases (COPD, OHS, NMD), but less attention has been paid to diagnosis,  </a:t>
            </a:r>
          </a:p>
          <a:p>
            <a:r>
              <a:rPr lang="en-US" dirty="0"/>
              <a:t>The research paradigm of evaluating individual causes has been minimally helpful for diagnosis</a:t>
            </a:r>
          </a:p>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7</a:t>
            </a:fld>
            <a:endParaRPr lang="en-US"/>
          </a:p>
        </p:txBody>
      </p:sp>
    </p:spTree>
    <p:extLst>
      <p:ext uri="{BB962C8B-B14F-4D97-AF65-F5344CB8AC3E}">
        <p14:creationId xmlns:p14="http://schemas.microsoft.com/office/powerpoint/2010/main" val="350494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www.thelancet.com</a:t>
            </a:r>
            <a:r>
              <a:rPr lang="en-US" dirty="0"/>
              <a:t>/journals/</a:t>
            </a:r>
            <a:r>
              <a:rPr lang="en-US" dirty="0" err="1"/>
              <a:t>langas</a:t>
            </a:r>
            <a:r>
              <a:rPr lang="en-US" dirty="0"/>
              <a:t>/article/PIIS2468-1253(19)30349-8/</a:t>
            </a:r>
            <a:r>
              <a:rPr lang="en-US" dirty="0" err="1"/>
              <a:t>fulltext</a:t>
            </a:r>
            <a:r>
              <a:rPr lang="en-US" dirty="0"/>
              <a:t> cirrhosis citation</a:t>
            </a:r>
          </a:p>
        </p:txBody>
      </p:sp>
      <p:sp>
        <p:nvSpPr>
          <p:cNvPr id="4" name="Slide Number Placeholder 3"/>
          <p:cNvSpPr>
            <a:spLocks noGrp="1"/>
          </p:cNvSpPr>
          <p:nvPr>
            <p:ph type="sldNum" sz="quarter" idx="5"/>
          </p:nvPr>
        </p:nvSpPr>
        <p:spPr/>
        <p:txBody>
          <a:bodyPr/>
          <a:lstStyle/>
          <a:p>
            <a:fld id="{E659F476-DBC6-4AEA-BF47-09E913778374}" type="slidenum">
              <a:rPr lang="en-US" smtClean="0"/>
              <a:t>9</a:t>
            </a:fld>
            <a:endParaRPr lang="en-US"/>
          </a:p>
        </p:txBody>
      </p:sp>
    </p:spTree>
    <p:extLst>
      <p:ext uri="{BB962C8B-B14F-4D97-AF65-F5344CB8AC3E}">
        <p14:creationId xmlns:p14="http://schemas.microsoft.com/office/powerpoint/2010/main" val="264706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11</a:t>
            </a:fld>
            <a:endParaRPr lang="en-US"/>
          </a:p>
        </p:txBody>
      </p:sp>
    </p:spTree>
    <p:extLst>
      <p:ext uri="{BB962C8B-B14F-4D97-AF65-F5344CB8AC3E}">
        <p14:creationId xmlns:p14="http://schemas.microsoft.com/office/powerpoint/2010/main" val="91181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loasampsi</a:t>
            </a:r>
            <a:r>
              <a:rPr lang="en-US" dirty="0"/>
              <a:t> 0.1 8, </a:t>
            </a:r>
            <a:r>
              <a:rPr lang="en-US" dirty="0" err="1"/>
              <a:t>sd</a:t>
            </a:r>
            <a:r>
              <a:rPr lang="en-US" dirty="0"/>
              <a:t>(3) level(95) power(0.8)</a:t>
            </a:r>
          </a:p>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12</a:t>
            </a:fld>
            <a:endParaRPr lang="en-US"/>
          </a:p>
        </p:txBody>
      </p:sp>
    </p:spTree>
    <p:extLst>
      <p:ext uri="{BB962C8B-B14F-4D97-AF65-F5344CB8AC3E}">
        <p14:creationId xmlns:p14="http://schemas.microsoft.com/office/powerpoint/2010/main" val="117304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F476-DBC6-4AEA-BF47-09E913778374}" type="slidenum">
              <a:rPr lang="en-US" smtClean="0"/>
              <a:t>15</a:t>
            </a:fld>
            <a:endParaRPr lang="en-US"/>
          </a:p>
        </p:txBody>
      </p:sp>
    </p:spTree>
    <p:extLst>
      <p:ext uri="{BB962C8B-B14F-4D97-AF65-F5344CB8AC3E}">
        <p14:creationId xmlns:p14="http://schemas.microsoft.com/office/powerpoint/2010/main" val="40643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198B-8024-854F-B29D-DBB499B8E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472E6F-EE71-8707-9221-9A104F057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636DA-D765-F85A-AA2F-4A1C4BE509D2}"/>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CD8039F7-0B82-8FBD-C77F-6AF19AF23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97DBA-AE3A-5542-BA24-876C1DD8AE84}"/>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330247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3A0A8-763E-1789-4352-16A9A6E3AA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D6860-CDDA-A8F4-6F0F-0391127F5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65DD-F817-A9C8-2240-E7FAB15A2AB9}"/>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7ECD9DB4-3836-10D2-2F02-38EDECA0F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D0952-865F-4C1D-E411-0F7D1E9D676F}"/>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333337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180D8-B0CC-79AD-3E90-42D2D07E65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EB172-EFD1-29D1-0C7C-555DF80DF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B3ED8-FBD6-43D2-05B7-9BB059AC3AFD}"/>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72C6D18B-324C-A282-18DD-A84599588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890A4-EE5C-D3E4-01EA-19DB030477A3}"/>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1972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747B-2FD8-1212-F8AA-EF9C6A505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9B16B-9B62-5CC4-73A9-FDD01061A5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C243D-C6B7-3076-57CA-8804AE81AC58}"/>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8A1A17BF-D8B0-F33B-56F4-CE1FC4791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6FFEC-02D4-76A2-6FAB-C94E7E90FC11}"/>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186536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CFA5-C1AD-DC46-0C53-FAB1D728A8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B45270-19C0-CD47-3D98-E5BEDFED6A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C1B0D-3EC1-7B35-F4F5-0EFB4C1A6D2F}"/>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F3E0AB5B-D477-14D0-6189-2C5CF1B10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8CF08-1B7E-83CE-EA9A-9415A3AB8E0B}"/>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384399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2C69-0B0D-B09E-174A-808C29767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2666D-8465-B637-5BEF-41E9975354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8137CA-16D1-D083-E966-DD3AD63B82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5C4DC4-71E1-8069-918D-2A9A5842A560}"/>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6" name="Footer Placeholder 5">
            <a:extLst>
              <a:ext uri="{FF2B5EF4-FFF2-40B4-BE49-F238E27FC236}">
                <a16:creationId xmlns:a16="http://schemas.microsoft.com/office/drawing/2014/main" id="{8489AB1C-C9BE-595C-1546-401728CE2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CD2D8-E9C6-BEB7-8052-497076A62A54}"/>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140483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15A7-1BD3-0D99-AB1E-8BCD86074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56767E-931C-59D5-4380-153A6A27A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62048-DA04-EDFE-D34F-7A0E36457E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A7F97-E621-646C-3F95-10A71127B7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7AD08-0A97-0FB7-6153-EDDBCFC463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EEB7C-A575-4411-6B03-583837CA0697}"/>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8" name="Footer Placeholder 7">
            <a:extLst>
              <a:ext uri="{FF2B5EF4-FFF2-40B4-BE49-F238E27FC236}">
                <a16:creationId xmlns:a16="http://schemas.microsoft.com/office/drawing/2014/main" id="{E8A7F395-0CF8-D467-5D0F-DAE9E567FF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49F166-A68E-4B51-1271-D23EFCF678AC}"/>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101274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03ECB-7F3E-09E3-FB96-8EE4CF7643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26493D-54A9-C321-2422-66C46A6BA00C}"/>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4" name="Footer Placeholder 3">
            <a:extLst>
              <a:ext uri="{FF2B5EF4-FFF2-40B4-BE49-F238E27FC236}">
                <a16:creationId xmlns:a16="http://schemas.microsoft.com/office/drawing/2014/main" id="{3BA1EC8A-5A4E-C3F9-6AD7-FCAC818190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88DD1C-69DC-951A-9735-801C71AD2807}"/>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383928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F8569-AD32-4809-102D-17810EFEA192}"/>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3" name="Footer Placeholder 2">
            <a:extLst>
              <a:ext uri="{FF2B5EF4-FFF2-40B4-BE49-F238E27FC236}">
                <a16:creationId xmlns:a16="http://schemas.microsoft.com/office/drawing/2014/main" id="{8298EEDC-6406-F710-4227-B1FCA3B01B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EA8A7C-E88E-1C5E-7CB8-C7C0E1B155A6}"/>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100794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AE36-7E62-B1B2-684D-3027F7125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D3AAD1-7CF9-200D-07DB-B2DAC6F29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BB9E2-CF42-CE96-C1CD-6D35B3DFE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A0AB6-D527-AAC0-0086-ACC5416CFACB}"/>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6" name="Footer Placeholder 5">
            <a:extLst>
              <a:ext uri="{FF2B5EF4-FFF2-40B4-BE49-F238E27FC236}">
                <a16:creationId xmlns:a16="http://schemas.microsoft.com/office/drawing/2014/main" id="{292D09AF-7ED5-6FE6-DFB9-A9539DA62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CE66E3-0581-4B4A-1D6A-2D758B0ECC7B}"/>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381154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4834-9FAF-3392-107E-18B78A3E84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E5C39F-1170-66D9-A9E7-441FE60F8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BE003-414F-4F7A-CAB4-CF8919F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61840-9CA3-850A-A6BA-2FDB836B71DA}"/>
              </a:ext>
            </a:extLst>
          </p:cNvPr>
          <p:cNvSpPr>
            <a:spLocks noGrp="1"/>
          </p:cNvSpPr>
          <p:nvPr>
            <p:ph type="dt" sz="half" idx="10"/>
          </p:nvPr>
        </p:nvSpPr>
        <p:spPr/>
        <p:txBody>
          <a:bodyPr/>
          <a:lstStyle/>
          <a:p>
            <a:fld id="{7C8ECBC1-C39A-40F2-8646-72BF8AA0D17F}" type="datetimeFigureOut">
              <a:rPr lang="en-US" smtClean="0"/>
              <a:t>10/25/2023</a:t>
            </a:fld>
            <a:endParaRPr lang="en-US"/>
          </a:p>
        </p:txBody>
      </p:sp>
      <p:sp>
        <p:nvSpPr>
          <p:cNvPr id="6" name="Footer Placeholder 5">
            <a:extLst>
              <a:ext uri="{FF2B5EF4-FFF2-40B4-BE49-F238E27FC236}">
                <a16:creationId xmlns:a16="http://schemas.microsoft.com/office/drawing/2014/main" id="{C8081A55-2C73-FCB7-A37F-18F9ABDFC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B8930-CB91-ACD1-FF96-9D27B44AD51D}"/>
              </a:ext>
            </a:extLst>
          </p:cNvPr>
          <p:cNvSpPr>
            <a:spLocks noGrp="1"/>
          </p:cNvSpPr>
          <p:nvPr>
            <p:ph type="sldNum" sz="quarter" idx="12"/>
          </p:nvPr>
        </p:nvSpPr>
        <p:spPr/>
        <p:txBody>
          <a:bodyPr/>
          <a:lstStyle/>
          <a:p>
            <a:fld id="{E4CC87E2-0080-42D8-B0F5-51A500FD5203}" type="slidenum">
              <a:rPr lang="en-US" smtClean="0"/>
              <a:t>‹#›</a:t>
            </a:fld>
            <a:endParaRPr lang="en-US"/>
          </a:p>
        </p:txBody>
      </p:sp>
    </p:spTree>
    <p:extLst>
      <p:ext uri="{BB962C8B-B14F-4D97-AF65-F5344CB8AC3E}">
        <p14:creationId xmlns:p14="http://schemas.microsoft.com/office/powerpoint/2010/main" val="85555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87843-4527-9706-8DDE-74CC6EE03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FF030-384F-1D6E-D8EA-12A2FAE60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34B55-DF58-17EE-9FF0-A833899F4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ECBC1-C39A-40F2-8646-72BF8AA0D17F}" type="datetimeFigureOut">
              <a:rPr lang="en-US" smtClean="0"/>
              <a:t>10/25/2023</a:t>
            </a:fld>
            <a:endParaRPr lang="en-US"/>
          </a:p>
        </p:txBody>
      </p:sp>
      <p:sp>
        <p:nvSpPr>
          <p:cNvPr id="5" name="Footer Placeholder 4">
            <a:extLst>
              <a:ext uri="{FF2B5EF4-FFF2-40B4-BE49-F238E27FC236}">
                <a16:creationId xmlns:a16="http://schemas.microsoft.com/office/drawing/2014/main" id="{3614EBC0-B49F-E48B-F099-9978A379B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C57530-7991-4E41-20E8-27A9AF42E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C87E2-0080-42D8-B0F5-51A500FD5203}" type="slidenum">
              <a:rPr lang="en-US" smtClean="0"/>
              <a:t>‹#›</a:t>
            </a:fld>
            <a:endParaRPr lang="en-US"/>
          </a:p>
        </p:txBody>
      </p:sp>
    </p:spTree>
    <p:extLst>
      <p:ext uri="{BB962C8B-B14F-4D97-AF65-F5344CB8AC3E}">
        <p14:creationId xmlns:p14="http://schemas.microsoft.com/office/powerpoint/2010/main" val="2516892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CE3C-FC16-E70D-820F-A3509EAE4BF3}"/>
              </a:ext>
            </a:extLst>
          </p:cNvPr>
          <p:cNvSpPr>
            <a:spLocks noGrp="1"/>
          </p:cNvSpPr>
          <p:nvPr>
            <p:ph type="ctrTitle"/>
          </p:nvPr>
        </p:nvSpPr>
        <p:spPr/>
        <p:txBody>
          <a:bodyPr>
            <a:normAutofit fontScale="90000"/>
          </a:bodyPr>
          <a:lstStyle/>
          <a:p>
            <a:r>
              <a:rPr lang="en-US" dirty="0"/>
              <a:t>K 23 Application Outline</a:t>
            </a:r>
            <a:br>
              <a:rPr lang="en-US" dirty="0"/>
            </a:br>
            <a:r>
              <a:rPr lang="en-US" dirty="0"/>
              <a:t>Unrecognized Inpatient Hypercapnic Respiratory Failure</a:t>
            </a:r>
          </a:p>
        </p:txBody>
      </p:sp>
      <p:sp>
        <p:nvSpPr>
          <p:cNvPr id="3" name="Subtitle 2">
            <a:extLst>
              <a:ext uri="{FF2B5EF4-FFF2-40B4-BE49-F238E27FC236}">
                <a16:creationId xmlns:a16="http://schemas.microsoft.com/office/drawing/2014/main" id="{1070E7C6-3E18-FD9B-96F9-7579720FA694}"/>
              </a:ext>
            </a:extLst>
          </p:cNvPr>
          <p:cNvSpPr>
            <a:spLocks noGrp="1"/>
          </p:cNvSpPr>
          <p:nvPr>
            <p:ph type="subTitle" idx="1"/>
          </p:nvPr>
        </p:nvSpPr>
        <p:spPr>
          <a:xfrm>
            <a:off x="1524000" y="3602038"/>
            <a:ext cx="9144000" cy="2387600"/>
          </a:xfrm>
        </p:spPr>
        <p:txBody>
          <a:bodyPr>
            <a:normAutofit fontScale="92500" lnSpcReduction="20000"/>
          </a:bodyPr>
          <a:lstStyle/>
          <a:p>
            <a:r>
              <a:rPr lang="en-US" dirty="0"/>
              <a:t>Brian Locke MD</a:t>
            </a:r>
          </a:p>
          <a:p>
            <a:r>
              <a:rPr lang="en-US" dirty="0"/>
              <a:t>RIP Oct 12, 2023</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Academic Sleep and Pulmonary Integrated Research/Clinical Fellowship (ASPIRE) Program </a:t>
            </a:r>
          </a:p>
        </p:txBody>
      </p:sp>
    </p:spTree>
    <p:extLst>
      <p:ext uri="{BB962C8B-B14F-4D97-AF65-F5344CB8AC3E}">
        <p14:creationId xmlns:p14="http://schemas.microsoft.com/office/powerpoint/2010/main" val="58740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625F-1E67-B741-FBA0-EA46F3B12517}"/>
              </a:ext>
            </a:extLst>
          </p:cNvPr>
          <p:cNvSpPr>
            <a:spLocks noGrp="1"/>
          </p:cNvSpPr>
          <p:nvPr>
            <p:ph type="title"/>
          </p:nvPr>
        </p:nvSpPr>
        <p:spPr/>
        <p:txBody>
          <a:bodyPr/>
          <a:lstStyle/>
          <a:p>
            <a:r>
              <a:rPr lang="en-US" dirty="0"/>
              <a:t>Expected Contribution / Innovation</a:t>
            </a:r>
          </a:p>
        </p:txBody>
      </p:sp>
      <p:sp>
        <p:nvSpPr>
          <p:cNvPr id="3" name="Content Placeholder 2">
            <a:extLst>
              <a:ext uri="{FF2B5EF4-FFF2-40B4-BE49-F238E27FC236}">
                <a16:creationId xmlns:a16="http://schemas.microsoft.com/office/drawing/2014/main" id="{09A7C3F7-EDBD-7D1B-812C-B6F19F16A827}"/>
              </a:ext>
            </a:extLst>
          </p:cNvPr>
          <p:cNvSpPr>
            <a:spLocks noGrp="1"/>
          </p:cNvSpPr>
          <p:nvPr>
            <p:ph idx="1"/>
          </p:nvPr>
        </p:nvSpPr>
        <p:spPr/>
        <p:txBody>
          <a:bodyPr>
            <a:normAutofit fontScale="92500" lnSpcReduction="10000"/>
          </a:bodyPr>
          <a:lstStyle/>
          <a:p>
            <a:r>
              <a:rPr lang="en-US" dirty="0"/>
              <a:t>Arterial blood gas sampling is currently required to to diagnose hypercapnic respiratory failure. </a:t>
            </a:r>
          </a:p>
          <a:p>
            <a:pPr lvl="1"/>
            <a:r>
              <a:rPr lang="en-US" dirty="0"/>
              <a:t>To be included in a study, you must* be diagnosed</a:t>
            </a:r>
          </a:p>
          <a:p>
            <a:pPr lvl="1"/>
            <a:r>
              <a:rPr lang="en-US" dirty="0"/>
              <a:t>Some approaches, like VBG, are currently widely used but not validated. </a:t>
            </a:r>
          </a:p>
          <a:p>
            <a:pPr lvl="1"/>
            <a:r>
              <a:rPr lang="en-US" dirty="0"/>
              <a:t>ABGs are painful, only give a snapshot, and must be actively considered by the clinician</a:t>
            </a:r>
          </a:p>
          <a:p>
            <a:r>
              <a:rPr lang="en-US" dirty="0"/>
              <a:t>Thus, alternative methods of identifying patients may improve the patient experience, the reliability of diagnostic modalities, and the representativeness of research. </a:t>
            </a:r>
          </a:p>
          <a:p>
            <a:endParaRPr lang="en-US" dirty="0"/>
          </a:p>
          <a:p>
            <a:r>
              <a:rPr lang="en-US" b="1" dirty="0"/>
              <a:t>Innovation: </a:t>
            </a:r>
            <a:r>
              <a:rPr lang="en-US" dirty="0"/>
              <a:t>utilizing risk modeling (Bayes theorem) derived from big data, we can more efficiently sample and better estimate population prevalence.</a:t>
            </a:r>
          </a:p>
        </p:txBody>
      </p:sp>
    </p:spTree>
    <p:extLst>
      <p:ext uri="{BB962C8B-B14F-4D97-AF65-F5344CB8AC3E}">
        <p14:creationId xmlns:p14="http://schemas.microsoft.com/office/powerpoint/2010/main" val="402461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8BE5-4394-FB7A-C2F8-4D6F2E1940D3}"/>
              </a:ext>
            </a:extLst>
          </p:cNvPr>
          <p:cNvSpPr>
            <a:spLocks noGrp="1"/>
          </p:cNvSpPr>
          <p:nvPr>
            <p:ph type="title"/>
          </p:nvPr>
        </p:nvSpPr>
        <p:spPr/>
        <p:txBody>
          <a:bodyPr/>
          <a:lstStyle/>
          <a:p>
            <a:r>
              <a:rPr lang="en-US" dirty="0"/>
              <a:t>Aim 1: Local Validation of Less-Invasive Hypercapnia Verification </a:t>
            </a:r>
          </a:p>
        </p:txBody>
      </p:sp>
      <p:sp>
        <p:nvSpPr>
          <p:cNvPr id="3" name="Content Placeholder 2">
            <a:extLst>
              <a:ext uri="{FF2B5EF4-FFF2-40B4-BE49-F238E27FC236}">
                <a16:creationId xmlns:a16="http://schemas.microsoft.com/office/drawing/2014/main" id="{AC51FBFB-61FF-9901-9411-01EB91462EA9}"/>
              </a:ext>
            </a:extLst>
          </p:cNvPr>
          <p:cNvSpPr>
            <a:spLocks noGrp="1"/>
          </p:cNvSpPr>
          <p:nvPr>
            <p:ph idx="1"/>
          </p:nvPr>
        </p:nvSpPr>
        <p:spPr>
          <a:xfrm>
            <a:off x="838200" y="1825625"/>
            <a:ext cx="10515600" cy="1479544"/>
          </a:xfrm>
        </p:spPr>
        <p:txBody>
          <a:bodyPr>
            <a:normAutofit/>
          </a:bodyPr>
          <a:lstStyle/>
          <a:p>
            <a:r>
              <a:rPr lang="en-US" dirty="0"/>
              <a:t>TcCO2 </a:t>
            </a:r>
            <a:r>
              <a:rPr lang="en-US" dirty="0" err="1"/>
              <a:t>Sentec</a:t>
            </a:r>
            <a:r>
              <a:rPr lang="en-US" dirty="0"/>
              <a:t>: Validated for use NMD follow-up, PICU </a:t>
            </a:r>
          </a:p>
          <a:p>
            <a:r>
              <a:rPr lang="en-US" dirty="0"/>
              <a:t>95% Agreement with PaCO2: +/- 6 mmHg, Bias +0.1 mmHg  </a:t>
            </a:r>
          </a:p>
          <a:p>
            <a:pPr lvl="1"/>
            <a:r>
              <a:rPr lang="en-US" dirty="0"/>
              <a:t>Conway et al. Thorax 2019. SRMA 44 Studies (n=1786) </a:t>
            </a:r>
          </a:p>
        </p:txBody>
      </p:sp>
      <p:pic>
        <p:nvPicPr>
          <p:cNvPr id="3074" name="Picture 2" descr="Transcutaneous patient monitor - Sentec - RESP / TEMP / CO2">
            <a:extLst>
              <a:ext uri="{FF2B5EF4-FFF2-40B4-BE49-F238E27FC236}">
                <a16:creationId xmlns:a16="http://schemas.microsoft.com/office/drawing/2014/main" id="{EC9FB476-F0F0-140C-4E78-D9E5E4FA1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139" y="159340"/>
            <a:ext cx="2092247" cy="209224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FE42D6D8-04A0-09DE-2D37-9D565489ED3F}"/>
              </a:ext>
            </a:extLst>
          </p:cNvPr>
          <p:cNvGrpSpPr/>
          <p:nvPr/>
        </p:nvGrpSpPr>
        <p:grpSpPr>
          <a:xfrm>
            <a:off x="4085242" y="3150887"/>
            <a:ext cx="6095806" cy="3337921"/>
            <a:chOff x="5771186" y="3544294"/>
            <a:chExt cx="6095806" cy="3337921"/>
          </a:xfrm>
        </p:grpSpPr>
        <p:pic>
          <p:nvPicPr>
            <p:cNvPr id="4" name="Picture 3">
              <a:extLst>
                <a:ext uri="{FF2B5EF4-FFF2-40B4-BE49-F238E27FC236}">
                  <a16:creationId xmlns:a16="http://schemas.microsoft.com/office/drawing/2014/main" id="{45A8338C-CA10-5671-CBC1-F6C07CD4B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3080" name="Picture 8" descr="undefined">
              <a:extLst>
                <a:ext uri="{FF2B5EF4-FFF2-40B4-BE49-F238E27FC236}">
                  <a16:creationId xmlns:a16="http://schemas.microsoft.com/office/drawing/2014/main" id="{844AAA08-9EF3-E58A-9384-198834741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undefined">
              <a:extLst>
                <a:ext uri="{FF2B5EF4-FFF2-40B4-BE49-F238E27FC236}">
                  <a16:creationId xmlns:a16="http://schemas.microsoft.com/office/drawing/2014/main" id="{4C28FF55-64B5-0735-FBEA-CD5DBA0B29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FF2D7497-EA0B-7D24-4206-E360E249FA6E}"/>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5C57427-AEA6-1F02-93D8-60B6D6299349}"/>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4" name="Picture 8" descr="undefined">
              <a:extLst>
                <a:ext uri="{FF2B5EF4-FFF2-40B4-BE49-F238E27FC236}">
                  <a16:creationId xmlns:a16="http://schemas.microsoft.com/office/drawing/2014/main" id="{CA613408-86A8-4562-CC9E-204BD3C6C9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undefined">
              <a:extLst>
                <a:ext uri="{FF2B5EF4-FFF2-40B4-BE49-F238E27FC236}">
                  <a16:creationId xmlns:a16="http://schemas.microsoft.com/office/drawing/2014/main" id="{FEB07714-B006-EF05-2A15-28708DC27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ontent Placeholder 2">
            <a:extLst>
              <a:ext uri="{FF2B5EF4-FFF2-40B4-BE49-F238E27FC236}">
                <a16:creationId xmlns:a16="http://schemas.microsoft.com/office/drawing/2014/main" id="{9D918F84-2938-7392-27AD-6925C999B959}"/>
              </a:ext>
            </a:extLst>
          </p:cNvPr>
          <p:cNvSpPr txBox="1">
            <a:spLocks/>
          </p:cNvSpPr>
          <p:nvPr/>
        </p:nvSpPr>
        <p:spPr>
          <a:xfrm>
            <a:off x="262198" y="3440106"/>
            <a:ext cx="3947136" cy="32794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TriNetX</a:t>
            </a:r>
            <a:r>
              <a:rPr lang="en-US" dirty="0"/>
              <a:t> Research Network</a:t>
            </a:r>
          </a:p>
          <a:p>
            <a:r>
              <a:rPr lang="en-US" dirty="0"/>
              <a:t>All ABGs obtained at 70 health systems (n=10 million)</a:t>
            </a:r>
          </a:p>
          <a:p>
            <a:pPr lvl="1"/>
            <a:r>
              <a:rPr lang="en-US" dirty="0"/>
              <a:t>Expected distribution of PaCO2 among people who get ABG </a:t>
            </a:r>
          </a:p>
          <a:p>
            <a:r>
              <a:rPr lang="en-US" b="1" dirty="0"/>
              <a:t>Expected: Se: 89%, </a:t>
            </a:r>
            <a:r>
              <a:rPr lang="en-US" b="1" dirty="0" err="1"/>
              <a:t>Sp</a:t>
            </a:r>
            <a:r>
              <a:rPr lang="en-US" b="1" dirty="0"/>
              <a:t>: 92%</a:t>
            </a:r>
          </a:p>
        </p:txBody>
      </p:sp>
      <p:sp>
        <p:nvSpPr>
          <p:cNvPr id="18" name="Content Placeholder 2">
            <a:extLst>
              <a:ext uri="{FF2B5EF4-FFF2-40B4-BE49-F238E27FC236}">
                <a16:creationId xmlns:a16="http://schemas.microsoft.com/office/drawing/2014/main" id="{DA70331A-576C-CD49-A27E-440F5E0EB6FF}"/>
              </a:ext>
            </a:extLst>
          </p:cNvPr>
          <p:cNvSpPr txBox="1">
            <a:spLocks/>
          </p:cNvSpPr>
          <p:nvPr/>
        </p:nvSpPr>
        <p:spPr>
          <a:xfrm>
            <a:off x="8695723" y="2881802"/>
            <a:ext cx="3726654" cy="397619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50:</a:t>
            </a:r>
            <a:r>
              <a:rPr lang="en-US" dirty="0">
                <a:effectLst/>
                <a:latin typeface="Helvetica Neue" panose="02000503000000020004" pitchFamily="2" charset="0"/>
              </a:rPr>
              <a:t> Correct 97%, Wrong 3%: weight: 1.81%</a:t>
            </a: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39:</a:t>
            </a:r>
            <a:r>
              <a:rPr lang="en-US" dirty="0">
                <a:effectLst/>
                <a:latin typeface="Helvetica Neue" panose="02000503000000020004" pitchFamily="2" charset="0"/>
              </a:rPr>
              <a:t> Correct 97%, Wrong 3%: weight 4.59%</a:t>
            </a:r>
          </a:p>
          <a:p>
            <a:pPr marL="0" indent="0">
              <a:buNone/>
            </a:pPr>
            <a:endParaRPr lang="en-US" dirty="0"/>
          </a:p>
        </p:txBody>
      </p:sp>
      <p:pic>
        <p:nvPicPr>
          <p:cNvPr id="20" name="Picture 19">
            <a:extLst>
              <a:ext uri="{FF2B5EF4-FFF2-40B4-BE49-F238E27FC236}">
                <a16:creationId xmlns:a16="http://schemas.microsoft.com/office/drawing/2014/main" id="{52A7F398-EF82-1338-B9DF-B1ABD5EE0DFF}"/>
              </a:ext>
            </a:extLst>
          </p:cNvPr>
          <p:cNvPicPr>
            <a:picLocks noChangeAspect="1"/>
          </p:cNvPicPr>
          <p:nvPr/>
        </p:nvPicPr>
        <p:blipFill>
          <a:blip r:embed="rId6"/>
          <a:stretch>
            <a:fillRect/>
          </a:stretch>
        </p:blipFill>
        <p:spPr>
          <a:xfrm>
            <a:off x="6603476" y="3694509"/>
            <a:ext cx="2092247" cy="715531"/>
          </a:xfrm>
          <a:prstGeom prst="rect">
            <a:avLst/>
          </a:prstGeom>
        </p:spPr>
      </p:pic>
      <p:cxnSp>
        <p:nvCxnSpPr>
          <p:cNvPr id="21" name="Straight Connector 20">
            <a:extLst>
              <a:ext uri="{FF2B5EF4-FFF2-40B4-BE49-F238E27FC236}">
                <a16:creationId xmlns:a16="http://schemas.microsoft.com/office/drawing/2014/main" id="{B58AAC29-FA29-5622-9FF9-18A071C09EF8}"/>
              </a:ext>
            </a:extLst>
          </p:cNvPr>
          <p:cNvCxnSpPr>
            <a:cxnSpLocks/>
          </p:cNvCxnSpPr>
          <p:nvPr/>
        </p:nvCxnSpPr>
        <p:spPr>
          <a:xfrm>
            <a:off x="8592033" y="4695870"/>
            <a:ext cx="2761767"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15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8BE5-4394-FB7A-C2F8-4D6F2E1940D3}"/>
              </a:ext>
            </a:extLst>
          </p:cNvPr>
          <p:cNvSpPr>
            <a:spLocks noGrp="1"/>
          </p:cNvSpPr>
          <p:nvPr>
            <p:ph type="title"/>
          </p:nvPr>
        </p:nvSpPr>
        <p:spPr/>
        <p:txBody>
          <a:bodyPr/>
          <a:lstStyle/>
          <a:p>
            <a:r>
              <a:rPr lang="en-US" dirty="0"/>
              <a:t>Aim 1: Local Validation of Less-Invasive Hypercapnia Verification </a:t>
            </a:r>
          </a:p>
        </p:txBody>
      </p:sp>
      <p:sp>
        <p:nvSpPr>
          <p:cNvPr id="3" name="Content Placeholder 2">
            <a:extLst>
              <a:ext uri="{FF2B5EF4-FFF2-40B4-BE49-F238E27FC236}">
                <a16:creationId xmlns:a16="http://schemas.microsoft.com/office/drawing/2014/main" id="{AC51FBFB-61FF-9901-9411-01EB91462EA9}"/>
              </a:ext>
            </a:extLst>
          </p:cNvPr>
          <p:cNvSpPr>
            <a:spLocks noGrp="1"/>
          </p:cNvSpPr>
          <p:nvPr>
            <p:ph idx="1"/>
          </p:nvPr>
        </p:nvSpPr>
        <p:spPr>
          <a:xfrm>
            <a:off x="838200" y="1825625"/>
            <a:ext cx="6276975" cy="4351338"/>
          </a:xfrm>
        </p:spPr>
        <p:txBody>
          <a:bodyPr>
            <a:normAutofit lnSpcReduction="10000"/>
          </a:bodyPr>
          <a:lstStyle/>
          <a:p>
            <a:r>
              <a:rPr lang="en-US" dirty="0"/>
              <a:t>Design: Paired, within-subjects samples</a:t>
            </a:r>
          </a:p>
          <a:p>
            <a:r>
              <a:rPr lang="en-US" dirty="0"/>
              <a:t>Outcomes:</a:t>
            </a:r>
          </a:p>
          <a:p>
            <a:pPr lvl="1"/>
            <a:r>
              <a:rPr lang="en-US" dirty="0"/>
              <a:t>ABG-TcCO2 </a:t>
            </a:r>
          </a:p>
          <a:p>
            <a:pPr lvl="2"/>
            <a:r>
              <a:rPr lang="en-US" dirty="0"/>
              <a:t>Bland Altman Analysis (Bias, Agreement)</a:t>
            </a:r>
          </a:p>
          <a:p>
            <a:pPr lvl="2"/>
            <a:r>
              <a:rPr lang="en-US" dirty="0"/>
              <a:t>Sensitivity, Specificity</a:t>
            </a:r>
          </a:p>
          <a:p>
            <a:r>
              <a:rPr lang="en-US" dirty="0"/>
              <a:t>Prediction modeling: </a:t>
            </a:r>
          </a:p>
          <a:p>
            <a:pPr lvl="1"/>
            <a:r>
              <a:rPr lang="en-US" dirty="0"/>
              <a:t>Discrimination (correctly order risk? AUC)</a:t>
            </a:r>
          </a:p>
          <a:p>
            <a:pPr lvl="1"/>
            <a:r>
              <a:rPr lang="en-US" dirty="0"/>
              <a:t>Calibration (if 25% chance CO2&gt;45, is it really 25%?)</a:t>
            </a:r>
          </a:p>
          <a:p>
            <a:r>
              <a:rPr lang="en-US" dirty="0"/>
              <a:t>Sample Size:  n=65 -&gt; 0.8 power for limits of agreement (edge of 95CI) ~8</a:t>
            </a:r>
          </a:p>
        </p:txBody>
      </p:sp>
      <p:pic>
        <p:nvPicPr>
          <p:cNvPr id="7" name="Picture 6" descr="A diagram of medical information&#10;&#10;Description automatically generated with medium confidence">
            <a:extLst>
              <a:ext uri="{FF2B5EF4-FFF2-40B4-BE49-F238E27FC236}">
                <a16:creationId xmlns:a16="http://schemas.microsoft.com/office/drawing/2014/main" id="{40EC0C38-90C7-C96B-5D74-DEAF23164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087" y="1306265"/>
            <a:ext cx="3541713" cy="2652166"/>
          </a:xfrm>
          <a:prstGeom prst="rect">
            <a:avLst/>
          </a:prstGeom>
        </p:spPr>
      </p:pic>
      <p:pic>
        <p:nvPicPr>
          <p:cNvPr id="4100" name="Picture 4" descr="Can I trust my model's probabilities? A deep dive into probability  calibration">
            <a:extLst>
              <a:ext uri="{FF2B5EF4-FFF2-40B4-BE49-F238E27FC236}">
                <a16:creationId xmlns:a16="http://schemas.microsoft.com/office/drawing/2014/main" id="{AB40E365-5556-4266-3176-00553E173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7175" y="4557713"/>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ceiver operating characteristic - Wikipedia">
            <a:extLst>
              <a:ext uri="{FF2B5EF4-FFF2-40B4-BE49-F238E27FC236}">
                <a16:creationId xmlns:a16="http://schemas.microsoft.com/office/drawing/2014/main" id="{A675041D-D509-616A-F27F-1C4181EC6E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4520954"/>
            <a:ext cx="1971921" cy="1971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8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8BE5-4394-FB7A-C2F8-4D6F2E1940D3}"/>
              </a:ext>
            </a:extLst>
          </p:cNvPr>
          <p:cNvSpPr>
            <a:spLocks noGrp="1"/>
          </p:cNvSpPr>
          <p:nvPr>
            <p:ph type="title"/>
          </p:nvPr>
        </p:nvSpPr>
        <p:spPr/>
        <p:txBody>
          <a:bodyPr/>
          <a:lstStyle/>
          <a:p>
            <a:r>
              <a:rPr lang="en-US" dirty="0"/>
              <a:t>Aim 1: Local Validation of Less-Invasive Hypercapnia Verification </a:t>
            </a:r>
          </a:p>
        </p:txBody>
      </p:sp>
      <p:sp>
        <p:nvSpPr>
          <p:cNvPr id="3" name="Content Placeholder 2">
            <a:extLst>
              <a:ext uri="{FF2B5EF4-FFF2-40B4-BE49-F238E27FC236}">
                <a16:creationId xmlns:a16="http://schemas.microsoft.com/office/drawing/2014/main" id="{AC51FBFB-61FF-9901-9411-01EB91462EA9}"/>
              </a:ext>
            </a:extLst>
          </p:cNvPr>
          <p:cNvSpPr>
            <a:spLocks noGrp="1"/>
          </p:cNvSpPr>
          <p:nvPr>
            <p:ph idx="1"/>
          </p:nvPr>
        </p:nvSpPr>
        <p:spPr/>
        <p:txBody>
          <a:bodyPr>
            <a:normAutofit lnSpcReduction="10000"/>
          </a:bodyPr>
          <a:lstStyle/>
          <a:p>
            <a:r>
              <a:rPr lang="en-US" dirty="0"/>
              <a:t>Why validate locally? (there are already 44! studies)</a:t>
            </a:r>
          </a:p>
          <a:p>
            <a:pPr lvl="1"/>
            <a:r>
              <a:rPr lang="en-US" dirty="0"/>
              <a:t>Agreement (with ABG) dependent on technique in Conway SRMA</a:t>
            </a:r>
          </a:p>
          <a:p>
            <a:pPr lvl="1"/>
            <a:r>
              <a:rPr lang="en-US" dirty="0"/>
              <a:t>Allows feasibility testing (consenting), external validation, &amp; performance benchmarking (calibration?) of EHR-based risk stratification. </a:t>
            </a:r>
          </a:p>
          <a:p>
            <a:r>
              <a:rPr lang="en-US" dirty="0"/>
              <a:t>How will this fail? </a:t>
            </a:r>
          </a:p>
          <a:p>
            <a:pPr lvl="1"/>
            <a:r>
              <a:rPr lang="en-US" dirty="0"/>
              <a:t>Enrollment time-pressure, batched in early AM</a:t>
            </a:r>
          </a:p>
          <a:p>
            <a:pPr lvl="1"/>
            <a:r>
              <a:rPr lang="en-US" dirty="0"/>
              <a:t>Low patient (surrogate) ability to consent </a:t>
            </a:r>
          </a:p>
          <a:p>
            <a:pPr lvl="2"/>
            <a:r>
              <a:rPr lang="en-US" dirty="0"/>
              <a:t>Retroactive consent? </a:t>
            </a:r>
          </a:p>
          <a:p>
            <a:pPr lvl="1"/>
            <a:r>
              <a:rPr lang="en-US" dirty="0"/>
              <a:t>TcCO2 doesn’t work well</a:t>
            </a:r>
          </a:p>
          <a:p>
            <a:pPr lvl="2"/>
            <a:r>
              <a:rPr lang="en-US" dirty="0"/>
              <a:t>Methodology audit</a:t>
            </a:r>
          </a:p>
          <a:p>
            <a:pPr lvl="2"/>
            <a:r>
              <a:rPr lang="en-US" dirty="0"/>
              <a:t>VBG assessment*</a:t>
            </a:r>
          </a:p>
          <a:p>
            <a:pPr lvl="1"/>
            <a:r>
              <a:rPr lang="en-US" dirty="0"/>
              <a:t>Predictive modeling doesn’t work well*</a:t>
            </a:r>
          </a:p>
        </p:txBody>
      </p:sp>
    </p:spTree>
    <p:extLst>
      <p:ext uri="{BB962C8B-B14F-4D97-AF65-F5344CB8AC3E}">
        <p14:creationId xmlns:p14="http://schemas.microsoft.com/office/powerpoint/2010/main" val="405992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3" name="Content Placeholder 2">
            <a:extLst>
              <a:ext uri="{FF2B5EF4-FFF2-40B4-BE49-F238E27FC236}">
                <a16:creationId xmlns:a16="http://schemas.microsoft.com/office/drawing/2014/main" id="{87B62B14-75A7-8E12-ECDF-55F567AD07A1}"/>
              </a:ext>
            </a:extLst>
          </p:cNvPr>
          <p:cNvSpPr>
            <a:spLocks noGrp="1"/>
          </p:cNvSpPr>
          <p:nvPr>
            <p:ph idx="1"/>
          </p:nvPr>
        </p:nvSpPr>
        <p:spPr/>
        <p:txBody>
          <a:bodyPr/>
          <a:lstStyle/>
          <a:p>
            <a:r>
              <a:rPr lang="en-US" dirty="0"/>
              <a:t>Missing data: if everyone had an ABG, you could just count. </a:t>
            </a:r>
          </a:p>
          <a:p>
            <a:r>
              <a:rPr lang="en-US" dirty="0"/>
              <a:t>Insight: If you can predict a.) who gets an ABG b.) who will have hypercapnic given they get an ABG =&gt; who has hypercapnia</a:t>
            </a:r>
          </a:p>
          <a:p>
            <a:pPr lvl="1"/>
            <a:r>
              <a:rPr lang="en-US" dirty="0"/>
              <a:t>Must use data elements that are commonly present </a:t>
            </a:r>
          </a:p>
          <a:p>
            <a:pPr marL="457200" lvl="1" indent="0">
              <a:buNone/>
            </a:pPr>
            <a:endParaRPr lang="en-US" dirty="0"/>
          </a:p>
          <a:p>
            <a:pPr marL="0" indent="0">
              <a:buNone/>
            </a:pPr>
            <a:r>
              <a:rPr lang="en-US" dirty="0"/>
              <a:t>Can this be done?</a:t>
            </a:r>
          </a:p>
          <a:p>
            <a:r>
              <a:rPr lang="en-US" dirty="0"/>
              <a:t>All </a:t>
            </a:r>
            <a:r>
              <a:rPr lang="en-US" dirty="0" err="1"/>
              <a:t>TriNetX</a:t>
            </a:r>
            <a:r>
              <a:rPr lang="en-US" dirty="0"/>
              <a:t> encounters (ambulatory, emergency, inpatient) for which a reasonable clinician would consider hypercapnic respiratory failure: </a:t>
            </a:r>
          </a:p>
          <a:p>
            <a:pPr lvl="1"/>
            <a:r>
              <a:rPr lang="en-US" dirty="0"/>
              <a:t>Dx code resp failure, predisposing condition, ABG/VBG checked, BMI&gt;40</a:t>
            </a:r>
          </a:p>
          <a:p>
            <a:endParaRPr lang="en-US" dirty="0"/>
          </a:p>
        </p:txBody>
      </p:sp>
    </p:spTree>
    <p:extLst>
      <p:ext uri="{BB962C8B-B14F-4D97-AF65-F5344CB8AC3E}">
        <p14:creationId xmlns:p14="http://schemas.microsoft.com/office/powerpoint/2010/main" val="22574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3" name="Content Placeholder 2">
            <a:extLst>
              <a:ext uri="{FF2B5EF4-FFF2-40B4-BE49-F238E27FC236}">
                <a16:creationId xmlns:a16="http://schemas.microsoft.com/office/drawing/2014/main" id="{87B62B14-75A7-8E12-ECDF-55F567AD07A1}"/>
              </a:ext>
            </a:extLst>
          </p:cNvPr>
          <p:cNvSpPr>
            <a:spLocks noGrp="1"/>
          </p:cNvSpPr>
          <p:nvPr>
            <p:ph idx="1"/>
          </p:nvPr>
        </p:nvSpPr>
        <p:spPr>
          <a:xfrm>
            <a:off x="838200" y="1825625"/>
            <a:ext cx="6062669" cy="4351338"/>
          </a:xfrm>
        </p:spPr>
        <p:txBody>
          <a:bodyPr/>
          <a:lstStyle/>
          <a:p>
            <a:r>
              <a:rPr lang="en-US" dirty="0"/>
              <a:t>Jan-Dec 2022: </a:t>
            </a:r>
          </a:p>
          <a:p>
            <a:pPr lvl="1"/>
            <a:r>
              <a:rPr lang="en-US" dirty="0"/>
              <a:t>32% (64,500) showing PaCO2 &gt; 45 mmHg </a:t>
            </a:r>
          </a:p>
        </p:txBody>
      </p:sp>
      <p:graphicFrame>
        <p:nvGraphicFramePr>
          <p:cNvPr id="7" name="Table 6">
            <a:extLst>
              <a:ext uri="{FF2B5EF4-FFF2-40B4-BE49-F238E27FC236}">
                <a16:creationId xmlns:a16="http://schemas.microsoft.com/office/drawing/2014/main" id="{DFD374BD-546A-533D-EB63-0EAD025F91C4}"/>
              </a:ext>
            </a:extLst>
          </p:cNvPr>
          <p:cNvGraphicFramePr>
            <a:graphicFrameLocks noGrp="1"/>
          </p:cNvGraphicFramePr>
          <p:nvPr>
            <p:extLst>
              <p:ext uri="{D42A27DB-BD31-4B8C-83A1-F6EECF244321}">
                <p14:modId xmlns:p14="http://schemas.microsoft.com/office/powerpoint/2010/main" val="1759114631"/>
              </p:ext>
            </p:extLst>
          </p:nvPr>
        </p:nvGraphicFramePr>
        <p:xfrm>
          <a:off x="6900869" y="1357312"/>
          <a:ext cx="5014908" cy="1327785"/>
        </p:xfrm>
        <a:graphic>
          <a:graphicData uri="http://schemas.openxmlformats.org/drawingml/2006/table">
            <a:tbl>
              <a:tblPr>
                <a:tableStyleId>{FABFCF23-3B69-468F-B69F-88F6DE6A72F2}</a:tableStyleId>
              </a:tblPr>
              <a:tblGrid>
                <a:gridCol w="1253727">
                  <a:extLst>
                    <a:ext uri="{9D8B030D-6E8A-4147-A177-3AD203B41FA5}">
                      <a16:colId xmlns:a16="http://schemas.microsoft.com/office/drawing/2014/main" val="3951179501"/>
                    </a:ext>
                  </a:extLst>
                </a:gridCol>
                <a:gridCol w="1253727">
                  <a:extLst>
                    <a:ext uri="{9D8B030D-6E8A-4147-A177-3AD203B41FA5}">
                      <a16:colId xmlns:a16="http://schemas.microsoft.com/office/drawing/2014/main" val="847314954"/>
                    </a:ext>
                  </a:extLst>
                </a:gridCol>
                <a:gridCol w="1253727">
                  <a:extLst>
                    <a:ext uri="{9D8B030D-6E8A-4147-A177-3AD203B41FA5}">
                      <a16:colId xmlns:a16="http://schemas.microsoft.com/office/drawing/2014/main" val="1411215407"/>
                    </a:ext>
                  </a:extLst>
                </a:gridCol>
                <a:gridCol w="1253727">
                  <a:extLst>
                    <a:ext uri="{9D8B030D-6E8A-4147-A177-3AD203B41FA5}">
                      <a16:colId xmlns:a16="http://schemas.microsoft.com/office/drawing/2014/main" val="3868723423"/>
                    </a:ext>
                  </a:extLst>
                </a:gridCol>
              </a:tblGrid>
              <a:tr h="139228">
                <a:tc>
                  <a:txBody>
                    <a:bodyPr/>
                    <a:lstStyle/>
                    <a:p>
                      <a:pPr algn="l" fontAlgn="b"/>
                      <a:r>
                        <a:rPr lang="en-US" sz="1400" b="1" u="none" strike="noStrike" dirty="0">
                          <a:effectLst/>
                        </a:rPr>
                        <a:t> </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72051">
                <a:tc>
                  <a:txBody>
                    <a:bodyPr/>
                    <a:lstStyle/>
                    <a:p>
                      <a:pPr algn="l" fontAlgn="b"/>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N=879,019</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N=675,620</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N=203,399</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134361">
                <a:tc>
                  <a:txBody>
                    <a:bodyPr/>
                    <a:lstStyle/>
                    <a:p>
                      <a:pPr algn="l" fontAlgn="b"/>
                      <a:r>
                        <a:rPr lang="en-US" sz="1400" b="1" u="none" strike="noStrike" dirty="0">
                          <a:effectLst/>
                        </a:rPr>
                        <a:t>   Ambulatory</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134361">
                <a:tc>
                  <a:txBody>
                    <a:bodyPr/>
                    <a:lstStyle/>
                    <a:p>
                      <a:pPr algn="l" fontAlgn="b"/>
                      <a:r>
                        <a:rPr lang="en-US" sz="1400" b="1" u="none" strike="noStrike" dirty="0">
                          <a:effectLst/>
                        </a:rPr>
                        <a:t>   Emergency</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134361">
                <a:tc>
                  <a:txBody>
                    <a:bodyPr/>
                    <a:lstStyle/>
                    <a:p>
                      <a:pPr algn="l" fontAlgn="b"/>
                      <a:r>
                        <a:rPr lang="en-US" sz="1400" b="1" u="none" strike="noStrike" dirty="0">
                          <a:effectLst/>
                        </a:rPr>
                        <a:t>   Inpatient</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8" name="Picture 7">
            <a:extLst>
              <a:ext uri="{FF2B5EF4-FFF2-40B4-BE49-F238E27FC236}">
                <a16:creationId xmlns:a16="http://schemas.microsoft.com/office/drawing/2014/main" id="{4B12AEC5-F85A-6059-85A4-C2D2D2D550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69" y="2740021"/>
            <a:ext cx="6048376" cy="4032251"/>
          </a:xfrm>
          <a:prstGeom prst="rect">
            <a:avLst/>
          </a:prstGeom>
          <a:noFill/>
          <a:ln>
            <a:noFill/>
          </a:ln>
        </p:spPr>
      </p:pic>
      <p:sp>
        <p:nvSpPr>
          <p:cNvPr id="9" name="Content Placeholder 2">
            <a:extLst>
              <a:ext uri="{FF2B5EF4-FFF2-40B4-BE49-F238E27FC236}">
                <a16:creationId xmlns:a16="http://schemas.microsoft.com/office/drawing/2014/main" id="{8AA1D187-EE30-2F32-076E-96EDDC58BAA6}"/>
              </a:ext>
            </a:extLst>
          </p:cNvPr>
          <p:cNvSpPr txBox="1">
            <a:spLocks/>
          </p:cNvSpPr>
          <p:nvPr/>
        </p:nvSpPr>
        <p:spPr>
          <a:xfrm>
            <a:off x="6834186" y="2763830"/>
            <a:ext cx="50815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Flipped optimal use from previously validated use (OHS)</a:t>
            </a:r>
          </a:p>
          <a:p>
            <a:pPr lvl="1"/>
            <a:r>
              <a:rPr lang="en-US" dirty="0"/>
              <a:t>Spectrum effect: more ways for FN</a:t>
            </a:r>
          </a:p>
          <a:p>
            <a:r>
              <a:rPr lang="en-US" dirty="0"/>
              <a:t>What factors influence performance? </a:t>
            </a:r>
          </a:p>
          <a:p>
            <a:pPr lvl="1"/>
            <a:r>
              <a:rPr lang="en-US" dirty="0"/>
              <a:t>Note: ‘compensation status’ is self-referential.</a:t>
            </a:r>
          </a:p>
          <a:p>
            <a:pPr lvl="1"/>
            <a:r>
              <a:rPr lang="en-US" dirty="0"/>
              <a:t>Remember: ‘Boston Rules’ are a model…</a:t>
            </a:r>
          </a:p>
        </p:txBody>
      </p:sp>
    </p:spTree>
    <p:extLst>
      <p:ext uri="{BB962C8B-B14F-4D97-AF65-F5344CB8AC3E}">
        <p14:creationId xmlns:p14="http://schemas.microsoft.com/office/powerpoint/2010/main" val="314832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838200" y="1825625"/>
            <a:ext cx="3648075" cy="4351338"/>
          </a:xfrm>
        </p:spPr>
        <p:txBody>
          <a:bodyPr>
            <a:normAutofit lnSpcReduction="10000"/>
          </a:bodyPr>
          <a:lstStyle/>
          <a:p>
            <a:r>
              <a:rPr lang="en-US" dirty="0"/>
              <a:t>What factors are independently associated with better discrimination? </a:t>
            </a:r>
          </a:p>
          <a:p>
            <a:pPr lvl="1"/>
            <a:r>
              <a:rPr lang="en-US" dirty="0"/>
              <a:t>Threshold independent</a:t>
            </a:r>
          </a:p>
          <a:p>
            <a:pPr lvl="1"/>
            <a:r>
              <a:rPr lang="en-US" dirty="0"/>
              <a:t>AUC: “if you choose a random patient with Hypercapnia, what is the chance they will have a higher a higher HCO3- than someone without”</a:t>
            </a:r>
          </a:p>
        </p:txBody>
      </p:sp>
      <p:pic>
        <p:nvPicPr>
          <p:cNvPr id="10" name="Picture 9">
            <a:extLst>
              <a:ext uri="{FF2B5EF4-FFF2-40B4-BE49-F238E27FC236}">
                <a16:creationId xmlns:a16="http://schemas.microsoft.com/office/drawing/2014/main" id="{E04A1420-A308-B9BF-8566-2510B6F84A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350" y="1533525"/>
            <a:ext cx="7439025" cy="4959350"/>
          </a:xfrm>
          <a:prstGeom prst="rect">
            <a:avLst/>
          </a:prstGeom>
          <a:noFill/>
          <a:ln>
            <a:noFill/>
          </a:ln>
        </p:spPr>
      </p:pic>
      <p:sp>
        <p:nvSpPr>
          <p:cNvPr id="11" name="Rounded Rectangle 10">
            <a:extLst>
              <a:ext uri="{FF2B5EF4-FFF2-40B4-BE49-F238E27FC236}">
                <a16:creationId xmlns:a16="http://schemas.microsoft.com/office/drawing/2014/main" id="{42DA636B-3BD7-7012-33C5-F54E0BC8D12F}"/>
              </a:ext>
            </a:extLst>
          </p:cNvPr>
          <p:cNvSpPr/>
          <p:nvPr/>
        </p:nvSpPr>
        <p:spPr>
          <a:xfrm>
            <a:off x="10444162" y="3586165"/>
            <a:ext cx="1471612" cy="242887"/>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BFA07E7-C413-3DEF-38A2-21566347FCE1}"/>
              </a:ext>
            </a:extLst>
          </p:cNvPr>
          <p:cNvSpPr/>
          <p:nvPr/>
        </p:nvSpPr>
        <p:spPr>
          <a:xfrm>
            <a:off x="7774780" y="3741737"/>
            <a:ext cx="1669257" cy="275508"/>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2DCE9F5-90F8-99E6-A704-C84FD642E20F}"/>
              </a:ext>
            </a:extLst>
          </p:cNvPr>
          <p:cNvSpPr/>
          <p:nvPr/>
        </p:nvSpPr>
        <p:spPr>
          <a:xfrm>
            <a:off x="10010775" y="4295778"/>
            <a:ext cx="1471612" cy="242887"/>
          </a:xfrm>
          <a:prstGeom prst="round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8E47BF-D842-EBD1-DAA4-7CD9136A6787}"/>
              </a:ext>
            </a:extLst>
          </p:cNvPr>
          <p:cNvSpPr txBox="1"/>
          <p:nvPr/>
        </p:nvSpPr>
        <p:spPr>
          <a:xfrm>
            <a:off x="9453563" y="4232555"/>
            <a:ext cx="557212"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66805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7BEF-7528-45D1-29B2-5D938DB1A3B0}"/>
              </a:ext>
            </a:extLst>
          </p:cNvPr>
          <p:cNvSpPr>
            <a:spLocks noGrp="1"/>
          </p:cNvSpPr>
          <p:nvPr>
            <p:ph type="title"/>
          </p:nvPr>
        </p:nvSpPr>
        <p:spPr/>
        <p:txBody>
          <a:bodyPr/>
          <a:lstStyle/>
          <a:p>
            <a:r>
              <a:rPr lang="en-US" dirty="0"/>
              <a:t>Aside: What threshold should you use? </a:t>
            </a:r>
          </a:p>
        </p:txBody>
      </p:sp>
      <p:sp>
        <p:nvSpPr>
          <p:cNvPr id="3" name="Content Placeholder 2">
            <a:extLst>
              <a:ext uri="{FF2B5EF4-FFF2-40B4-BE49-F238E27FC236}">
                <a16:creationId xmlns:a16="http://schemas.microsoft.com/office/drawing/2014/main" id="{F74F9012-65F5-2C57-5A26-3D14D9B7658E}"/>
              </a:ext>
            </a:extLst>
          </p:cNvPr>
          <p:cNvSpPr>
            <a:spLocks noGrp="1"/>
          </p:cNvSpPr>
          <p:nvPr>
            <p:ph idx="1"/>
          </p:nvPr>
        </p:nvSpPr>
        <p:spPr/>
        <p:txBody>
          <a:bodyPr/>
          <a:lstStyle/>
          <a:p>
            <a:r>
              <a:rPr lang="en-US" dirty="0"/>
              <a:t>Statistics alone cannot tell you</a:t>
            </a:r>
          </a:p>
          <a:p>
            <a:pPr lvl="1"/>
            <a:r>
              <a:rPr lang="en-US" dirty="0"/>
              <a:t>You need to weight the relative importance of false positives vs. false negatives</a:t>
            </a:r>
          </a:p>
          <a:p>
            <a:pPr lvl="1"/>
            <a:r>
              <a:rPr lang="en-US" dirty="0"/>
              <a:t>There is no data to guide the trade-off</a:t>
            </a:r>
          </a:p>
        </p:txBody>
      </p:sp>
      <p:graphicFrame>
        <p:nvGraphicFramePr>
          <p:cNvPr id="4" name="Table 3">
            <a:extLst>
              <a:ext uri="{FF2B5EF4-FFF2-40B4-BE49-F238E27FC236}">
                <a16:creationId xmlns:a16="http://schemas.microsoft.com/office/drawing/2014/main" id="{679AAE4E-C864-AD60-A57C-F8203327BB7F}"/>
              </a:ext>
            </a:extLst>
          </p:cNvPr>
          <p:cNvGraphicFramePr>
            <a:graphicFrameLocks noGrp="1"/>
          </p:cNvGraphicFramePr>
          <p:nvPr>
            <p:extLst>
              <p:ext uri="{D42A27DB-BD31-4B8C-83A1-F6EECF244321}">
                <p14:modId xmlns:p14="http://schemas.microsoft.com/office/powerpoint/2010/main" val="2437186635"/>
              </p:ext>
            </p:extLst>
          </p:nvPr>
        </p:nvGraphicFramePr>
        <p:xfrm>
          <a:off x="838200" y="3557268"/>
          <a:ext cx="10220782" cy="2935607"/>
        </p:xfrm>
        <a:graphic>
          <a:graphicData uri="http://schemas.openxmlformats.org/drawingml/2006/table">
            <a:tbl>
              <a:tblPr firstRow="1" firstCol="1" bandRow="1">
                <a:tableStyleId>{5940675A-B579-460E-94D1-54222C63F5DA}</a:tableStyleId>
              </a:tblPr>
              <a:tblGrid>
                <a:gridCol w="1446590">
                  <a:extLst>
                    <a:ext uri="{9D8B030D-6E8A-4147-A177-3AD203B41FA5}">
                      <a16:colId xmlns:a16="http://schemas.microsoft.com/office/drawing/2014/main" val="2604098275"/>
                    </a:ext>
                  </a:extLst>
                </a:gridCol>
                <a:gridCol w="1098119">
                  <a:extLst>
                    <a:ext uri="{9D8B030D-6E8A-4147-A177-3AD203B41FA5}">
                      <a16:colId xmlns:a16="http://schemas.microsoft.com/office/drawing/2014/main" val="1918343297"/>
                    </a:ext>
                  </a:extLst>
                </a:gridCol>
                <a:gridCol w="1098119">
                  <a:extLst>
                    <a:ext uri="{9D8B030D-6E8A-4147-A177-3AD203B41FA5}">
                      <a16:colId xmlns:a16="http://schemas.microsoft.com/office/drawing/2014/main" val="4272258255"/>
                    </a:ext>
                  </a:extLst>
                </a:gridCol>
                <a:gridCol w="1097043">
                  <a:extLst>
                    <a:ext uri="{9D8B030D-6E8A-4147-A177-3AD203B41FA5}">
                      <a16:colId xmlns:a16="http://schemas.microsoft.com/office/drawing/2014/main" val="114764841"/>
                    </a:ext>
                  </a:extLst>
                </a:gridCol>
                <a:gridCol w="1097043">
                  <a:extLst>
                    <a:ext uri="{9D8B030D-6E8A-4147-A177-3AD203B41FA5}">
                      <a16:colId xmlns:a16="http://schemas.microsoft.com/office/drawing/2014/main" val="783174243"/>
                    </a:ext>
                  </a:extLst>
                </a:gridCol>
                <a:gridCol w="1095967">
                  <a:extLst>
                    <a:ext uri="{9D8B030D-6E8A-4147-A177-3AD203B41FA5}">
                      <a16:colId xmlns:a16="http://schemas.microsoft.com/office/drawing/2014/main" val="325879805"/>
                    </a:ext>
                  </a:extLst>
                </a:gridCol>
                <a:gridCol w="1095967">
                  <a:extLst>
                    <a:ext uri="{9D8B030D-6E8A-4147-A177-3AD203B41FA5}">
                      <a16:colId xmlns:a16="http://schemas.microsoft.com/office/drawing/2014/main" val="605884431"/>
                    </a:ext>
                  </a:extLst>
                </a:gridCol>
                <a:gridCol w="1095967">
                  <a:extLst>
                    <a:ext uri="{9D8B030D-6E8A-4147-A177-3AD203B41FA5}">
                      <a16:colId xmlns:a16="http://schemas.microsoft.com/office/drawing/2014/main" val="806146201"/>
                    </a:ext>
                  </a:extLst>
                </a:gridCol>
                <a:gridCol w="1095967">
                  <a:extLst>
                    <a:ext uri="{9D8B030D-6E8A-4147-A177-3AD203B41FA5}">
                      <a16:colId xmlns:a16="http://schemas.microsoft.com/office/drawing/2014/main" val="3027668531"/>
                    </a:ext>
                  </a:extLst>
                </a:gridCol>
              </a:tblGrid>
              <a:tr h="457583">
                <a:tc rowSpan="2">
                  <a:txBody>
                    <a:bodyPr/>
                    <a:lstStyle/>
                    <a:p>
                      <a:pPr marL="0" marR="0">
                        <a:spcBef>
                          <a:spcPts val="0"/>
                        </a:spcBef>
                        <a:spcAft>
                          <a:spcPts val="0"/>
                        </a:spcAft>
                      </a:pPr>
                      <a:r>
                        <a:rPr lang="en-US" sz="1900">
                          <a:effectLst/>
                        </a:rPr>
                        <a:t>HCO3-</a:t>
                      </a:r>
                    </a:p>
                    <a:p>
                      <a:pPr marL="0" marR="0">
                        <a:spcBef>
                          <a:spcPts val="0"/>
                        </a:spcBef>
                        <a:spcAft>
                          <a:spcPts val="0"/>
                        </a:spcAft>
                      </a:pPr>
                      <a:r>
                        <a:rPr lang="en-US" sz="1900">
                          <a:effectLst/>
                        </a:rPr>
                        <a:t>Threshold</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1" marR="80871" marT="40435" marB="40435"/>
                </a:tc>
                <a:tc gridSpan="2">
                  <a:txBody>
                    <a:bodyPr/>
                    <a:lstStyle/>
                    <a:p>
                      <a:pPr marL="0" marR="0">
                        <a:spcBef>
                          <a:spcPts val="0"/>
                        </a:spcBef>
                        <a:spcAft>
                          <a:spcPts val="0"/>
                        </a:spcAft>
                      </a:pPr>
                      <a:r>
                        <a:rPr lang="en-US" sz="1900">
                          <a:effectLst/>
                        </a:rPr>
                        <a:t>Ambulatory</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1" marR="80871" marT="40435" marB="40435"/>
                </a:tc>
                <a:tc hMerge="1">
                  <a:txBody>
                    <a:bodyPr/>
                    <a:lstStyle/>
                    <a:p>
                      <a:endParaRPr lang="en-US"/>
                    </a:p>
                  </a:txBody>
                  <a:tcPr/>
                </a:tc>
                <a:tc gridSpan="2">
                  <a:txBody>
                    <a:bodyPr/>
                    <a:lstStyle/>
                    <a:p>
                      <a:pPr marL="0" marR="0">
                        <a:spcBef>
                          <a:spcPts val="0"/>
                        </a:spcBef>
                        <a:spcAft>
                          <a:spcPts val="0"/>
                        </a:spcAft>
                      </a:pPr>
                      <a:r>
                        <a:rPr lang="en-US" sz="1900">
                          <a:effectLst/>
                        </a:rPr>
                        <a:t>Emergency</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1" marR="80871" marT="40435" marB="40435"/>
                </a:tc>
                <a:tc hMerge="1">
                  <a:txBody>
                    <a:bodyPr/>
                    <a:lstStyle/>
                    <a:p>
                      <a:endParaRPr lang="en-US"/>
                    </a:p>
                  </a:txBody>
                  <a:tcPr/>
                </a:tc>
                <a:tc gridSpan="2">
                  <a:txBody>
                    <a:bodyPr/>
                    <a:lstStyle/>
                    <a:p>
                      <a:pPr marL="0" marR="0">
                        <a:spcBef>
                          <a:spcPts val="0"/>
                        </a:spcBef>
                        <a:spcAft>
                          <a:spcPts val="0"/>
                        </a:spcAft>
                      </a:pPr>
                      <a:r>
                        <a:rPr lang="en-US" sz="1900">
                          <a:effectLst/>
                        </a:rPr>
                        <a:t>Inpatient</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1" marR="80871" marT="40435" marB="40435"/>
                </a:tc>
                <a:tc hMerge="1">
                  <a:txBody>
                    <a:bodyPr/>
                    <a:lstStyle/>
                    <a:p>
                      <a:endParaRPr lang="en-US"/>
                    </a:p>
                  </a:txBody>
                  <a:tcPr/>
                </a:tc>
                <a:tc gridSpan="2">
                  <a:txBody>
                    <a:bodyPr/>
                    <a:lstStyle/>
                    <a:p>
                      <a:pPr marL="0" marR="0">
                        <a:spcBef>
                          <a:spcPts val="0"/>
                        </a:spcBef>
                        <a:spcAft>
                          <a:spcPts val="0"/>
                        </a:spcAft>
                      </a:pPr>
                      <a:r>
                        <a:rPr lang="en-US" sz="1900">
                          <a:effectLst/>
                        </a:rPr>
                        <a:t>Critical Care</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0871" marR="80871" marT="40435" marB="40435"/>
                </a:tc>
                <a:tc hMerge="1">
                  <a:txBody>
                    <a:bodyPr/>
                    <a:lstStyle/>
                    <a:p>
                      <a:endParaRPr lang="en-US"/>
                    </a:p>
                  </a:txBody>
                  <a:tcPr/>
                </a:tc>
                <a:extLst>
                  <a:ext uri="{0D108BD9-81ED-4DB2-BD59-A6C34878D82A}">
                    <a16:rowId xmlns:a16="http://schemas.microsoft.com/office/drawing/2014/main" val="3573756233"/>
                  </a:ext>
                </a:extLst>
              </a:tr>
              <a:tr h="309753">
                <a:tc vMerge="1">
                  <a:txBody>
                    <a:bodyPr/>
                    <a:lstStyle/>
                    <a:p>
                      <a:endParaRPr lang="en-US"/>
                    </a:p>
                  </a:txBody>
                  <a:tcPr/>
                </a:tc>
                <a:tc>
                  <a:txBody>
                    <a:bodyPr/>
                    <a:lstStyle/>
                    <a:p>
                      <a:pPr marL="0" marR="0">
                        <a:spcBef>
                          <a:spcPts val="0"/>
                        </a:spcBef>
                        <a:spcAft>
                          <a:spcPts val="0"/>
                        </a:spcAft>
                      </a:pPr>
                      <a:r>
                        <a:rPr lang="en-US" sz="1900">
                          <a:effectLst/>
                        </a:rPr>
                        <a:t>Se</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Sp</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Se</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Sp</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Se</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Sp</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Se</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Sp</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3908742493"/>
                  </a:ext>
                </a:extLst>
              </a:tr>
              <a:tr h="309753">
                <a:tc>
                  <a:txBody>
                    <a:bodyPr/>
                    <a:lstStyle/>
                    <a:p>
                      <a:pPr marL="0" marR="0">
                        <a:spcBef>
                          <a:spcPts val="0"/>
                        </a:spcBef>
                        <a:spcAft>
                          <a:spcPts val="0"/>
                        </a:spcAft>
                      </a:pPr>
                      <a:r>
                        <a:rPr lang="en-US" sz="1900">
                          <a:effectLst/>
                        </a:rPr>
                        <a:t>≥24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86.3</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47.6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82.6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47.1</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73.4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60.4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65.0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67.5</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1673776492"/>
                  </a:ext>
                </a:extLst>
              </a:tr>
              <a:tr h="309753">
                <a:tc>
                  <a:txBody>
                    <a:bodyPr/>
                    <a:lstStyle/>
                    <a:p>
                      <a:pPr marL="0" marR="0">
                        <a:spcBef>
                          <a:spcPts val="0"/>
                        </a:spcBef>
                        <a:spcAft>
                          <a:spcPts val="0"/>
                        </a:spcAft>
                      </a:pPr>
                      <a:r>
                        <a:rPr lang="en-US" sz="1900">
                          <a:effectLst/>
                        </a:rPr>
                        <a:t>≥25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78.8</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61.3</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77.0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58.6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65.4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71.2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a:effectLst/>
                        </a:rPr>
                        <a:t>57.1</a:t>
                      </a:r>
                      <a:endParaRPr lang="en-US"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dirty="0">
                          <a:effectLst/>
                        </a:rPr>
                        <a:t>76.9</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2845672734"/>
                  </a:ext>
                </a:extLst>
              </a:tr>
              <a:tr h="309753">
                <a:tc>
                  <a:txBody>
                    <a:bodyPr/>
                    <a:lstStyle/>
                    <a:p>
                      <a:pPr marL="0" marR="0">
                        <a:spcBef>
                          <a:spcPts val="0"/>
                        </a:spcBef>
                        <a:spcAft>
                          <a:spcPts val="0"/>
                        </a:spcAft>
                      </a:pPr>
                      <a:r>
                        <a:rPr lang="en-US" sz="1900">
                          <a:effectLst/>
                        </a:rPr>
                        <a:t>≥26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70.0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74.3</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69.4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70.2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a:effectLst/>
                        </a:rPr>
                        <a:t>56.7</a:t>
                      </a:r>
                      <a:endParaRPr lang="en-US"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dirty="0">
                          <a:effectLst/>
                        </a:rPr>
                        <a:t>80.6</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49.2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84.6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1316964125"/>
                  </a:ext>
                </a:extLst>
              </a:tr>
              <a:tr h="309753">
                <a:tc>
                  <a:txBody>
                    <a:bodyPr/>
                    <a:lstStyle/>
                    <a:p>
                      <a:pPr marL="0" marR="0">
                        <a:spcBef>
                          <a:spcPts val="0"/>
                        </a:spcBef>
                        <a:spcAft>
                          <a:spcPts val="0"/>
                        </a:spcAft>
                      </a:pPr>
                      <a:r>
                        <a:rPr lang="en-US" sz="1900">
                          <a:effectLst/>
                        </a:rPr>
                        <a:t>≥27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a:effectLst/>
                        </a:rPr>
                        <a:t>60.5</a:t>
                      </a:r>
                      <a:endParaRPr lang="en-US"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dirty="0">
                          <a:effectLst/>
                        </a:rPr>
                        <a:t>84.5</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a:effectLst/>
                        </a:rPr>
                        <a:t>60.8</a:t>
                      </a:r>
                      <a:endParaRPr lang="en-US"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b="1" dirty="0">
                          <a:effectLst/>
                        </a:rPr>
                        <a:t>79.0</a:t>
                      </a:r>
                      <a:endParaRPr lang="en-US"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48.2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87.4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41.8</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89.9</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3666855381"/>
                  </a:ext>
                </a:extLst>
              </a:tr>
              <a:tr h="309753">
                <a:tc>
                  <a:txBody>
                    <a:bodyPr/>
                    <a:lstStyle/>
                    <a:p>
                      <a:pPr marL="0" marR="0">
                        <a:spcBef>
                          <a:spcPts val="0"/>
                        </a:spcBef>
                        <a:spcAft>
                          <a:spcPts val="0"/>
                        </a:spcAft>
                      </a:pPr>
                      <a:r>
                        <a:rPr lang="en-US" sz="1900">
                          <a:effectLst/>
                        </a:rPr>
                        <a:t>≥28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50.7</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91.5</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52.3</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86.6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40.4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92.1</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35.0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93.6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820507432"/>
                  </a:ext>
                </a:extLst>
              </a:tr>
              <a:tr h="309753">
                <a:tc>
                  <a:txBody>
                    <a:bodyPr/>
                    <a:lstStyle/>
                    <a:p>
                      <a:pPr marL="0" marR="0">
                        <a:spcBef>
                          <a:spcPts val="0"/>
                        </a:spcBef>
                        <a:spcAft>
                          <a:spcPts val="0"/>
                        </a:spcAft>
                      </a:pPr>
                      <a:r>
                        <a:rPr lang="en-US" sz="1900">
                          <a:effectLst/>
                        </a:rPr>
                        <a:t>≥29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40.4</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95.8</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43.8</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91.6</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34.0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95.2</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29.5</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96.0</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3261709080"/>
                  </a:ext>
                </a:extLst>
              </a:tr>
              <a:tr h="309753">
                <a:tc>
                  <a:txBody>
                    <a:bodyPr/>
                    <a:lstStyle/>
                    <a:p>
                      <a:pPr marL="0" marR="0">
                        <a:spcBef>
                          <a:spcPts val="0"/>
                        </a:spcBef>
                        <a:spcAft>
                          <a:spcPts val="0"/>
                        </a:spcAft>
                      </a:pPr>
                      <a:r>
                        <a:rPr lang="en-US" sz="1900">
                          <a:effectLst/>
                        </a:rPr>
                        <a:t>≥30 mEq/L</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31.9</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97.9</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35.8</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95.1</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28.5</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97.1</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a:effectLst/>
                        </a:rPr>
                        <a:t>24.9</a:t>
                      </a:r>
                      <a:endParaRPr lang="en-US"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tc>
                  <a:txBody>
                    <a:bodyPr/>
                    <a:lstStyle/>
                    <a:p>
                      <a:pPr marL="0" marR="0">
                        <a:spcBef>
                          <a:spcPts val="0"/>
                        </a:spcBef>
                        <a:spcAft>
                          <a:spcPts val="0"/>
                        </a:spcAft>
                      </a:pPr>
                      <a:r>
                        <a:rPr lang="en-US" sz="1900" dirty="0">
                          <a:effectLst/>
                        </a:rPr>
                        <a:t>97.4</a:t>
                      </a:r>
                      <a:endParaRPr lang="en-US"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6158" marR="116158" marT="0" marB="0"/>
                </a:tc>
                <a:extLst>
                  <a:ext uri="{0D108BD9-81ED-4DB2-BD59-A6C34878D82A}">
                    <a16:rowId xmlns:a16="http://schemas.microsoft.com/office/drawing/2014/main" val="3289916992"/>
                  </a:ext>
                </a:extLst>
              </a:tr>
            </a:tbl>
          </a:graphicData>
        </a:graphic>
      </p:graphicFrame>
    </p:spTree>
    <p:extLst>
      <p:ext uri="{BB962C8B-B14F-4D97-AF65-F5344CB8AC3E}">
        <p14:creationId xmlns:p14="http://schemas.microsoft.com/office/powerpoint/2010/main" val="106387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3648075" cy="4351338"/>
          </a:xfrm>
        </p:spPr>
        <p:txBody>
          <a:bodyPr>
            <a:normAutofit fontScale="92500" lnSpcReduction="10000"/>
          </a:bodyPr>
          <a:lstStyle/>
          <a:p>
            <a:r>
              <a:rPr lang="en-US" dirty="0"/>
              <a:t>Empirically, HCO3- discriminates </a:t>
            </a:r>
            <a:r>
              <a:rPr lang="en-US" b="1" i="1" dirty="0"/>
              <a:t>better</a:t>
            </a:r>
            <a:r>
              <a:rPr lang="en-US" dirty="0"/>
              <a:t> between CO2&gt;45 and not when patients are on loop diuretics. </a:t>
            </a:r>
          </a:p>
          <a:p>
            <a:pPr lvl="1"/>
            <a:r>
              <a:rPr lang="en-US" dirty="0"/>
              <a:t>This mirrors theories about pathogenesis of OHS</a:t>
            </a:r>
          </a:p>
          <a:p>
            <a:pPr lvl="2"/>
            <a:r>
              <a:rPr lang="en-US" dirty="0"/>
              <a:t>And suggests diuretics</a:t>
            </a:r>
            <a:r>
              <a:rPr lang="en-US" b="1" i="1" dirty="0"/>
              <a:t> cause</a:t>
            </a:r>
            <a:r>
              <a:rPr lang="en-US" dirty="0"/>
              <a:t> some OHS</a:t>
            </a:r>
          </a:p>
          <a:p>
            <a:r>
              <a:rPr lang="en-US" dirty="0"/>
              <a:t>We are </a:t>
            </a:r>
            <a:r>
              <a:rPr lang="en-US" b="1" i="1" dirty="0"/>
              <a:t>bad</a:t>
            </a:r>
            <a:r>
              <a:rPr lang="en-US" dirty="0"/>
              <a:t> at reasoning from physiology</a:t>
            </a:r>
          </a:p>
        </p:txBody>
      </p:sp>
      <p:pic>
        <p:nvPicPr>
          <p:cNvPr id="3" name="Picture 2">
            <a:extLst>
              <a:ext uri="{FF2B5EF4-FFF2-40B4-BE49-F238E27FC236}">
                <a16:creationId xmlns:a16="http://schemas.microsoft.com/office/drawing/2014/main" id="{3D6D5E83-E551-2AD9-39E4-BDEF9311D7EE}"/>
              </a:ext>
            </a:extLst>
          </p:cNvPr>
          <p:cNvPicPr>
            <a:picLocks noChangeAspect="1"/>
          </p:cNvPicPr>
          <p:nvPr/>
        </p:nvPicPr>
        <p:blipFill>
          <a:blip r:embed="rId3"/>
          <a:stretch>
            <a:fillRect/>
          </a:stretch>
        </p:blipFill>
        <p:spPr>
          <a:xfrm>
            <a:off x="4214813" y="1690687"/>
            <a:ext cx="7710487" cy="5140325"/>
          </a:xfrm>
          <a:prstGeom prst="rect">
            <a:avLst/>
          </a:prstGeom>
        </p:spPr>
      </p:pic>
      <p:sp>
        <p:nvSpPr>
          <p:cNvPr id="6" name="Rounded Rectangle 5">
            <a:extLst>
              <a:ext uri="{FF2B5EF4-FFF2-40B4-BE49-F238E27FC236}">
                <a16:creationId xmlns:a16="http://schemas.microsoft.com/office/drawing/2014/main" id="{B81DC897-DEEA-A8E1-819D-AA62A14E8F7A}"/>
              </a:ext>
            </a:extLst>
          </p:cNvPr>
          <p:cNvSpPr/>
          <p:nvPr/>
        </p:nvSpPr>
        <p:spPr>
          <a:xfrm>
            <a:off x="3957637" y="2085976"/>
            <a:ext cx="3314701" cy="8001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Hypercapnia:</a:t>
            </a:r>
          </a:p>
          <a:p>
            <a:r>
              <a:rPr lang="en-US" dirty="0">
                <a:solidFill>
                  <a:schemeClr val="tx1"/>
                </a:solidFill>
              </a:rPr>
              <a:t>Loop HCO3 (orange)  </a:t>
            </a:r>
          </a:p>
          <a:p>
            <a:r>
              <a:rPr lang="en-US" dirty="0">
                <a:solidFill>
                  <a:schemeClr val="tx1"/>
                </a:solidFill>
              </a:rPr>
              <a:t>	&gt; No loop HCO3 (blue)</a:t>
            </a:r>
          </a:p>
        </p:txBody>
      </p:sp>
      <p:sp>
        <p:nvSpPr>
          <p:cNvPr id="7" name="Rounded Rectangle 6">
            <a:extLst>
              <a:ext uri="{FF2B5EF4-FFF2-40B4-BE49-F238E27FC236}">
                <a16:creationId xmlns:a16="http://schemas.microsoft.com/office/drawing/2014/main" id="{85D479B2-12AE-995B-853C-8FFAA46253D4}"/>
              </a:ext>
            </a:extLst>
          </p:cNvPr>
          <p:cNvSpPr/>
          <p:nvPr/>
        </p:nvSpPr>
        <p:spPr>
          <a:xfrm>
            <a:off x="8658225" y="3954462"/>
            <a:ext cx="3524252" cy="8001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 Hypercapnia:</a:t>
            </a:r>
          </a:p>
          <a:p>
            <a:r>
              <a:rPr lang="en-US" dirty="0">
                <a:solidFill>
                  <a:schemeClr val="tx1"/>
                </a:solidFill>
              </a:rPr>
              <a:t>Loop HCO3 (red)  </a:t>
            </a:r>
          </a:p>
          <a:p>
            <a:r>
              <a:rPr lang="en-US" dirty="0">
                <a:solidFill>
                  <a:schemeClr val="tx1"/>
                </a:solidFill>
              </a:rPr>
              <a:t>	&gt;&gt; No loop HCO3 (green)</a:t>
            </a:r>
          </a:p>
        </p:txBody>
      </p:sp>
    </p:spTree>
    <p:extLst>
      <p:ext uri="{BB962C8B-B14F-4D97-AF65-F5344CB8AC3E}">
        <p14:creationId xmlns:p14="http://schemas.microsoft.com/office/powerpoint/2010/main" val="230525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3648075" cy="4351338"/>
          </a:xfrm>
        </p:spPr>
        <p:txBody>
          <a:bodyPr>
            <a:normAutofit/>
          </a:bodyPr>
          <a:lstStyle/>
          <a:p>
            <a:r>
              <a:rPr lang="en-US" dirty="0"/>
              <a:t>Can you add more elements? </a:t>
            </a:r>
          </a:p>
          <a:p>
            <a:pPr lvl="1"/>
            <a:r>
              <a:rPr lang="en-US" dirty="0"/>
              <a:t>Location of care</a:t>
            </a:r>
          </a:p>
          <a:p>
            <a:pPr lvl="1"/>
            <a:r>
              <a:rPr lang="en-US" dirty="0"/>
              <a:t>HCO3</a:t>
            </a:r>
          </a:p>
          <a:p>
            <a:pPr lvl="1"/>
            <a:r>
              <a:rPr lang="en-US" dirty="0"/>
              <a:t>K</a:t>
            </a:r>
          </a:p>
          <a:p>
            <a:pPr marL="457200" lvl="1" indent="0">
              <a:buNone/>
            </a:pPr>
            <a:r>
              <a:rPr lang="en-US" dirty="0"/>
              <a:t>…..</a:t>
            </a:r>
          </a:p>
        </p:txBody>
      </p:sp>
      <p:pic>
        <p:nvPicPr>
          <p:cNvPr id="4" name="Picture 3">
            <a:extLst>
              <a:ext uri="{FF2B5EF4-FFF2-40B4-BE49-F238E27FC236}">
                <a16:creationId xmlns:a16="http://schemas.microsoft.com/office/drawing/2014/main" id="{35332CA1-A6B2-9EAA-C838-442B74C1B9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1336675"/>
            <a:ext cx="7734300" cy="5156200"/>
          </a:xfrm>
          <a:prstGeom prst="rect">
            <a:avLst/>
          </a:prstGeom>
          <a:noFill/>
          <a:ln>
            <a:noFill/>
          </a:ln>
        </p:spPr>
      </p:pic>
    </p:spTree>
    <p:extLst>
      <p:ext uri="{BB962C8B-B14F-4D97-AF65-F5344CB8AC3E}">
        <p14:creationId xmlns:p14="http://schemas.microsoft.com/office/powerpoint/2010/main" val="372008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2293-9255-A78C-E91A-6DE7F9A1232B}"/>
              </a:ext>
            </a:extLst>
          </p:cNvPr>
          <p:cNvSpPr>
            <a:spLocks noGrp="1"/>
          </p:cNvSpPr>
          <p:nvPr>
            <p:ph type="title"/>
          </p:nvPr>
        </p:nvSpPr>
        <p:spPr/>
        <p:txBody>
          <a:bodyPr/>
          <a:lstStyle/>
          <a:p>
            <a:r>
              <a:rPr lang="en-US" dirty="0"/>
              <a:t>NIH Grants 101</a:t>
            </a:r>
          </a:p>
        </p:txBody>
      </p:sp>
      <p:sp>
        <p:nvSpPr>
          <p:cNvPr id="3" name="Content Placeholder 2">
            <a:extLst>
              <a:ext uri="{FF2B5EF4-FFF2-40B4-BE49-F238E27FC236}">
                <a16:creationId xmlns:a16="http://schemas.microsoft.com/office/drawing/2014/main" id="{2656ED79-4FAE-095B-04CD-4F51ED4FFA21}"/>
              </a:ext>
            </a:extLst>
          </p:cNvPr>
          <p:cNvSpPr>
            <a:spLocks noGrp="1"/>
          </p:cNvSpPr>
          <p:nvPr>
            <p:ph idx="1"/>
          </p:nvPr>
        </p:nvSpPr>
        <p:spPr/>
        <p:txBody>
          <a:bodyPr/>
          <a:lstStyle/>
          <a:p>
            <a:r>
              <a:rPr lang="en-US" dirty="0"/>
              <a:t>Programming training grants (T32*): Granted to programs (PI Paine)</a:t>
            </a:r>
          </a:p>
          <a:p>
            <a:r>
              <a:rPr lang="en-US" dirty="0"/>
              <a:t>Individual fellowship grants (F31-3): (individual, pre- and postdoc)</a:t>
            </a:r>
          </a:p>
          <a:p>
            <a:r>
              <a:rPr lang="en-US" dirty="0"/>
              <a:t>Career development grants (K08 and K23): 30% success</a:t>
            </a:r>
          </a:p>
          <a:p>
            <a:r>
              <a:rPr lang="en-US" dirty="0"/>
              <a:t>Established investigator grants (R01..): 10% success</a:t>
            </a:r>
          </a:p>
          <a:p>
            <a:endParaRPr lang="en-US" dirty="0"/>
          </a:p>
          <a:p>
            <a:r>
              <a:rPr lang="en-US" dirty="0"/>
              <a:t>Funding deadlines for (new) K-awards: </a:t>
            </a:r>
            <a:r>
              <a:rPr lang="en-US" b="1" dirty="0"/>
              <a:t>Mid Feb</a:t>
            </a:r>
            <a:r>
              <a:rPr lang="en-US" dirty="0"/>
              <a:t>, Mid June, Mid Oct</a:t>
            </a:r>
          </a:p>
        </p:txBody>
      </p:sp>
    </p:spTree>
    <p:extLst>
      <p:ext uri="{BB962C8B-B14F-4D97-AF65-F5344CB8AC3E}">
        <p14:creationId xmlns:p14="http://schemas.microsoft.com/office/powerpoint/2010/main" val="1830060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3648075" cy="4351338"/>
          </a:xfrm>
        </p:spPr>
        <p:txBody>
          <a:bodyPr>
            <a:normAutofit/>
          </a:bodyPr>
          <a:lstStyle/>
          <a:p>
            <a:r>
              <a:rPr lang="en-US" dirty="0"/>
              <a:t>What other elements</a:t>
            </a:r>
          </a:p>
          <a:p>
            <a:pPr lvl="1"/>
            <a:r>
              <a:rPr lang="en-US" dirty="0"/>
              <a:t>PCA</a:t>
            </a:r>
          </a:p>
          <a:p>
            <a:pPr lvl="2"/>
            <a:r>
              <a:rPr lang="en-US" dirty="0"/>
              <a:t>Age</a:t>
            </a:r>
          </a:p>
          <a:p>
            <a:pPr lvl="2"/>
            <a:r>
              <a:rPr lang="en-US" dirty="0"/>
              <a:t>Location</a:t>
            </a:r>
          </a:p>
          <a:p>
            <a:pPr lvl="2"/>
            <a:r>
              <a:rPr lang="en-US" dirty="0"/>
              <a:t>Sex</a:t>
            </a:r>
          </a:p>
          <a:p>
            <a:pPr lvl="2"/>
            <a:r>
              <a:rPr lang="en-US" dirty="0"/>
              <a:t>Outpatient COPD med</a:t>
            </a:r>
          </a:p>
          <a:p>
            <a:pPr lvl="2"/>
            <a:r>
              <a:rPr lang="en-US" dirty="0"/>
              <a:t>Lactate</a:t>
            </a:r>
          </a:p>
          <a:p>
            <a:pPr lvl="2"/>
            <a:r>
              <a:rPr lang="en-US" dirty="0"/>
              <a:t>Etc.</a:t>
            </a:r>
          </a:p>
          <a:p>
            <a:pPr lvl="1"/>
            <a:r>
              <a:rPr lang="en-US" dirty="0"/>
              <a:t>LASSO	 </a:t>
            </a:r>
          </a:p>
        </p:txBody>
      </p:sp>
      <p:pic>
        <p:nvPicPr>
          <p:cNvPr id="4" name="Picture 3">
            <a:extLst>
              <a:ext uri="{FF2B5EF4-FFF2-40B4-BE49-F238E27FC236}">
                <a16:creationId xmlns:a16="http://schemas.microsoft.com/office/drawing/2014/main" id="{89C324CC-6257-F121-070C-9382653003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155" y="708230"/>
            <a:ext cx="5049439" cy="5049439"/>
          </a:xfrm>
          <a:prstGeom prst="rect">
            <a:avLst/>
          </a:prstGeom>
          <a:noFill/>
          <a:ln>
            <a:noFill/>
          </a:ln>
        </p:spPr>
      </p:pic>
      <p:pic>
        <p:nvPicPr>
          <p:cNvPr id="6" name="Picture 5">
            <a:extLst>
              <a:ext uri="{FF2B5EF4-FFF2-40B4-BE49-F238E27FC236}">
                <a16:creationId xmlns:a16="http://schemas.microsoft.com/office/drawing/2014/main" id="{59281F22-7DD9-088E-8624-40F977629E4B}"/>
              </a:ext>
            </a:extLst>
          </p:cNvPr>
          <p:cNvPicPr>
            <a:picLocks noChangeAspect="1"/>
          </p:cNvPicPr>
          <p:nvPr/>
        </p:nvPicPr>
        <p:blipFill>
          <a:blip r:embed="rId4"/>
          <a:stretch>
            <a:fillRect/>
          </a:stretch>
        </p:blipFill>
        <p:spPr>
          <a:xfrm>
            <a:off x="4673474" y="5349939"/>
            <a:ext cx="6272213" cy="1365250"/>
          </a:xfrm>
          <a:prstGeom prst="rect">
            <a:avLst/>
          </a:prstGeom>
        </p:spPr>
      </p:pic>
    </p:spTree>
    <p:extLst>
      <p:ext uri="{BB962C8B-B14F-4D97-AF65-F5344CB8AC3E}">
        <p14:creationId xmlns:p14="http://schemas.microsoft.com/office/powerpoint/2010/main" val="3723299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11149013" cy="4351338"/>
          </a:xfrm>
        </p:spPr>
        <p:txBody>
          <a:bodyPr>
            <a:normAutofit lnSpcReduction="10000"/>
          </a:bodyPr>
          <a:lstStyle/>
          <a:p>
            <a:r>
              <a:rPr lang="en-US" dirty="0" err="1"/>
              <a:t>Nowbar</a:t>
            </a:r>
            <a:r>
              <a:rPr lang="en-US" dirty="0"/>
              <a:t> et al. 2004: All BMI </a:t>
            </a:r>
            <a:r>
              <a:rPr lang="en-US" dirty="0">
                <a:effectLst/>
              </a:rPr>
              <a:t>≥35 kg/m</a:t>
            </a:r>
            <a:r>
              <a:rPr lang="en-US" baseline="30000" dirty="0">
                <a:effectLst/>
              </a:rPr>
              <a:t>2</a:t>
            </a:r>
            <a:r>
              <a:rPr lang="en-US" dirty="0">
                <a:effectLst/>
              </a:rPr>
              <a:t> admitted to inpatient medicine service at the Denver VA. Everyone (n=277) gets an ABG. </a:t>
            </a:r>
            <a:r>
              <a:rPr lang="en-US" b="1" dirty="0">
                <a:effectLst/>
              </a:rPr>
              <a:t>31%</a:t>
            </a:r>
            <a:r>
              <a:rPr lang="en-US" dirty="0">
                <a:effectLst/>
              </a:rPr>
              <a:t> had hypercapnia. Only 1/3 of those had therapy started (teams were told)</a:t>
            </a:r>
          </a:p>
          <a:p>
            <a:pPr lvl="1"/>
            <a:r>
              <a:rPr lang="en-US" dirty="0"/>
              <a:t>Only study I am aware of that did not rely on clinician gestalt to obtain ABG	</a:t>
            </a:r>
          </a:p>
          <a:p>
            <a:pPr lvl="1"/>
            <a:r>
              <a:rPr lang="en-US" dirty="0"/>
              <a:t>Old, how much iatrogenic?, unique population. </a:t>
            </a:r>
          </a:p>
          <a:p>
            <a:r>
              <a:rPr lang="en-US" dirty="0"/>
              <a:t>Other, indirect estimates? </a:t>
            </a:r>
          </a:p>
          <a:p>
            <a:pPr lvl="1"/>
            <a:r>
              <a:rPr lang="en-US" dirty="0" err="1"/>
              <a:t>Marik</a:t>
            </a:r>
            <a:r>
              <a:rPr lang="en-US" dirty="0"/>
              <a:t> et al 2013, Journal of Intensive Care Medicine:  patients with malignant OHS ”…had been admitted to our hospital on average 6 times over the previous 2 years; 75% had been erroneously diagnosed and treated for chronic obstructive pulmonary disease (COPD)/asthma and 86% had been treated with diuretics for congestive cardiac failure”</a:t>
            </a:r>
          </a:p>
          <a:p>
            <a:r>
              <a:rPr lang="en-US" dirty="0"/>
              <a:t>Outside of obesity?</a:t>
            </a:r>
          </a:p>
        </p:txBody>
      </p:sp>
    </p:spTree>
    <p:extLst>
      <p:ext uri="{BB962C8B-B14F-4D97-AF65-F5344CB8AC3E}">
        <p14:creationId xmlns:p14="http://schemas.microsoft.com/office/powerpoint/2010/main" val="418388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11149013" cy="4351338"/>
          </a:xfrm>
        </p:spPr>
        <p:txBody>
          <a:bodyPr>
            <a:normAutofit/>
          </a:bodyPr>
          <a:lstStyle/>
          <a:p>
            <a:r>
              <a:rPr lang="en-US" dirty="0"/>
              <a:t>Design:</a:t>
            </a:r>
          </a:p>
          <a:p>
            <a:pPr lvl="1"/>
            <a:r>
              <a:rPr lang="en-US" dirty="0"/>
              <a:t>Within 24 hours from admit</a:t>
            </a:r>
          </a:p>
          <a:p>
            <a:pPr lvl="1"/>
            <a:r>
              <a:rPr lang="en-US" dirty="0"/>
              <a:t>Stratified sampling by decile of predicted likelihood of hypercapnia</a:t>
            </a:r>
          </a:p>
          <a:p>
            <a:pPr lvl="2"/>
            <a:r>
              <a:rPr lang="en-US" dirty="0"/>
              <a:t>Overall prevalence estimate = weighted [by overall hospital] average of decile prevalences. </a:t>
            </a:r>
          </a:p>
          <a:p>
            <a:pPr lvl="2"/>
            <a:r>
              <a:rPr lang="en-US" dirty="0"/>
              <a:t>Stratified sampling improves efficiency</a:t>
            </a:r>
          </a:p>
          <a:p>
            <a:pPr lvl="1"/>
            <a:r>
              <a:rPr lang="en-US" dirty="0"/>
              <a:t>Apply TcCO2</a:t>
            </a:r>
          </a:p>
          <a:p>
            <a:pPr lvl="1"/>
            <a:r>
              <a:rPr lang="en-US" dirty="0"/>
              <a:t>Sample Size Calculation: </a:t>
            </a:r>
          </a:p>
          <a:p>
            <a:pPr lvl="2"/>
            <a:r>
              <a:rPr lang="en-US" dirty="0"/>
              <a:t>Complex but doable</a:t>
            </a:r>
          </a:p>
          <a:p>
            <a:pPr lvl="2"/>
            <a:r>
              <a:rPr lang="en-US" dirty="0"/>
              <a:t>Upper bound = unstratified: n=200  would give 5% 95CI width at expected prevalence of 2.5% 	</a:t>
            </a:r>
          </a:p>
        </p:txBody>
      </p:sp>
    </p:spTree>
    <p:extLst>
      <p:ext uri="{BB962C8B-B14F-4D97-AF65-F5344CB8AC3E}">
        <p14:creationId xmlns:p14="http://schemas.microsoft.com/office/powerpoint/2010/main" val="267898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0F96-167A-AA3A-2E42-33026BE413CD}"/>
              </a:ext>
            </a:extLst>
          </p:cNvPr>
          <p:cNvSpPr>
            <a:spLocks noGrp="1"/>
          </p:cNvSpPr>
          <p:nvPr>
            <p:ph type="title"/>
          </p:nvPr>
        </p:nvSpPr>
        <p:spPr/>
        <p:txBody>
          <a:bodyPr/>
          <a:lstStyle/>
          <a:p>
            <a:r>
              <a:rPr lang="en-US" dirty="0"/>
              <a:t>Aim 2: How much unrecognized hypercapnia is out there?</a:t>
            </a:r>
          </a:p>
        </p:txBody>
      </p:sp>
      <p:sp>
        <p:nvSpPr>
          <p:cNvPr id="5" name="Content Placeholder 4">
            <a:extLst>
              <a:ext uri="{FF2B5EF4-FFF2-40B4-BE49-F238E27FC236}">
                <a16:creationId xmlns:a16="http://schemas.microsoft.com/office/drawing/2014/main" id="{30B543DA-11B9-41DC-82AF-92CFEBC1510C}"/>
              </a:ext>
            </a:extLst>
          </p:cNvPr>
          <p:cNvSpPr>
            <a:spLocks noGrp="1"/>
          </p:cNvSpPr>
          <p:nvPr>
            <p:ph idx="1"/>
          </p:nvPr>
        </p:nvSpPr>
        <p:spPr>
          <a:xfrm>
            <a:off x="438150" y="2085181"/>
            <a:ext cx="11149013" cy="4351338"/>
          </a:xfrm>
        </p:spPr>
        <p:txBody>
          <a:bodyPr>
            <a:normAutofit fontScale="92500" lnSpcReduction="10000"/>
          </a:bodyPr>
          <a:lstStyle/>
          <a:p>
            <a:r>
              <a:rPr lang="en-US" dirty="0"/>
              <a:t>Outcomes: </a:t>
            </a:r>
          </a:p>
          <a:p>
            <a:pPr lvl="1"/>
            <a:r>
              <a:rPr lang="en-US" dirty="0"/>
              <a:t>Estimated in-hospital prevalence </a:t>
            </a:r>
          </a:p>
          <a:p>
            <a:pPr lvl="2"/>
            <a:r>
              <a:rPr lang="en-US" dirty="0"/>
              <a:t>% recognized(?) – should information be shared with teams? </a:t>
            </a:r>
          </a:p>
          <a:p>
            <a:pPr lvl="2"/>
            <a:r>
              <a:rPr lang="en-US" dirty="0"/>
              <a:t>(or, vs historical control)</a:t>
            </a:r>
          </a:p>
          <a:p>
            <a:pPr marL="0" indent="0">
              <a:buNone/>
            </a:pPr>
            <a:endParaRPr lang="en-US" dirty="0"/>
          </a:p>
          <a:p>
            <a:r>
              <a:rPr lang="en-US" dirty="0"/>
              <a:t>How will this fail?</a:t>
            </a:r>
          </a:p>
          <a:p>
            <a:pPr lvl="1"/>
            <a:r>
              <a:rPr lang="en-US" dirty="0"/>
              <a:t>Several pieces of data will update power calc (distribution of predicted hypercapnia deciles, bias/agreement of TcCO2)</a:t>
            </a:r>
          </a:p>
          <a:p>
            <a:pPr lvl="1"/>
            <a:r>
              <a:rPr lang="en-US" dirty="0"/>
              <a:t>Can I access EHR data fast enough?</a:t>
            </a:r>
          </a:p>
          <a:p>
            <a:pPr lvl="1"/>
            <a:r>
              <a:rPr lang="en-US" dirty="0"/>
              <a:t>Hawthorne effect?</a:t>
            </a:r>
          </a:p>
          <a:p>
            <a:pPr lvl="1"/>
            <a:r>
              <a:rPr lang="en-US" dirty="0"/>
              <a:t>What if TcCO2 isn’t good enough? (VBG?)</a:t>
            </a:r>
          </a:p>
          <a:p>
            <a:pPr lvl="1"/>
            <a:r>
              <a:rPr lang="en-US" dirty="0"/>
              <a:t>Elevation adjustment? Due to hypoxemia, do they get identified earlier? </a:t>
            </a:r>
          </a:p>
        </p:txBody>
      </p:sp>
    </p:spTree>
    <p:extLst>
      <p:ext uri="{BB962C8B-B14F-4D97-AF65-F5344CB8AC3E}">
        <p14:creationId xmlns:p14="http://schemas.microsoft.com/office/powerpoint/2010/main" val="44547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BDB1-8B3F-39D3-268A-0C9D64DC902E}"/>
              </a:ext>
            </a:extLst>
          </p:cNvPr>
          <p:cNvSpPr>
            <a:spLocks noGrp="1"/>
          </p:cNvSpPr>
          <p:nvPr>
            <p:ph type="title"/>
          </p:nvPr>
        </p:nvSpPr>
        <p:spPr/>
        <p:txBody>
          <a:bodyPr/>
          <a:lstStyle/>
          <a:p>
            <a:r>
              <a:rPr lang="en-US" dirty="0"/>
              <a:t>Aim 3: Might it matter?</a:t>
            </a:r>
          </a:p>
        </p:txBody>
      </p:sp>
      <p:sp>
        <p:nvSpPr>
          <p:cNvPr id="3" name="Content Placeholder 2">
            <a:extLst>
              <a:ext uri="{FF2B5EF4-FFF2-40B4-BE49-F238E27FC236}">
                <a16:creationId xmlns:a16="http://schemas.microsoft.com/office/drawing/2014/main" id="{D78E8C0C-B1CC-66B1-F1EC-9F836725E806}"/>
              </a:ext>
            </a:extLst>
          </p:cNvPr>
          <p:cNvSpPr>
            <a:spLocks noGrp="1"/>
          </p:cNvSpPr>
          <p:nvPr>
            <p:ph idx="1"/>
          </p:nvPr>
        </p:nvSpPr>
        <p:spPr/>
        <p:txBody>
          <a:bodyPr>
            <a:normAutofit/>
          </a:bodyPr>
          <a:lstStyle/>
          <a:p>
            <a:r>
              <a:rPr lang="en-US" dirty="0"/>
              <a:t>Current reference standard? Is PaCO2 above 45 mmHg (classification)</a:t>
            </a:r>
          </a:p>
          <a:p>
            <a:r>
              <a:rPr lang="en-US" dirty="0"/>
              <a:t>Alternative (better) reference standard for ventilatory failure?</a:t>
            </a:r>
          </a:p>
          <a:p>
            <a:pPr lvl="1"/>
            <a:r>
              <a:rPr lang="en-US" dirty="0"/>
              <a:t>Predicting future risk of insufficient ventilation </a:t>
            </a:r>
          </a:p>
          <a:p>
            <a:pPr lvl="1"/>
            <a:r>
              <a:rPr lang="en-US" dirty="0"/>
              <a:t>Predicting differential treatment response (will they get better I I help their ventilation?)</a:t>
            </a:r>
          </a:p>
          <a:p>
            <a:r>
              <a:rPr lang="en-US" dirty="0"/>
              <a:t>If you expand the type of patients diagnosed, do you dilute the importance of the finding? </a:t>
            </a:r>
          </a:p>
          <a:p>
            <a:pPr lvl="1"/>
            <a:r>
              <a:rPr lang="en-US" dirty="0"/>
              <a:t>Everyone (probably) gets identified if their hypercapnia is severe enough</a:t>
            </a:r>
          </a:p>
          <a:p>
            <a:pPr lvl="1"/>
            <a:r>
              <a:rPr lang="en-US" dirty="0"/>
              <a:t>Analogous to Cancer Screening*: Lead time bias? Will Rogers Phenomenon?</a:t>
            </a:r>
          </a:p>
        </p:txBody>
      </p:sp>
    </p:spTree>
    <p:extLst>
      <p:ext uri="{BB962C8B-B14F-4D97-AF65-F5344CB8AC3E}">
        <p14:creationId xmlns:p14="http://schemas.microsoft.com/office/powerpoint/2010/main" val="314419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BDB1-8B3F-39D3-268A-0C9D64DC902E}"/>
              </a:ext>
            </a:extLst>
          </p:cNvPr>
          <p:cNvSpPr>
            <a:spLocks noGrp="1"/>
          </p:cNvSpPr>
          <p:nvPr>
            <p:ph type="title"/>
          </p:nvPr>
        </p:nvSpPr>
        <p:spPr/>
        <p:txBody>
          <a:bodyPr/>
          <a:lstStyle/>
          <a:p>
            <a:r>
              <a:rPr lang="en-US" dirty="0"/>
              <a:t>Aim 3: Might it matter?</a:t>
            </a:r>
          </a:p>
        </p:txBody>
      </p:sp>
      <p:sp>
        <p:nvSpPr>
          <p:cNvPr id="3" name="Content Placeholder 2">
            <a:extLst>
              <a:ext uri="{FF2B5EF4-FFF2-40B4-BE49-F238E27FC236}">
                <a16:creationId xmlns:a16="http://schemas.microsoft.com/office/drawing/2014/main" id="{D78E8C0C-B1CC-66B1-F1EC-9F836725E806}"/>
              </a:ext>
            </a:extLst>
          </p:cNvPr>
          <p:cNvSpPr>
            <a:spLocks noGrp="1"/>
          </p:cNvSpPr>
          <p:nvPr>
            <p:ph idx="1"/>
          </p:nvPr>
        </p:nvSpPr>
        <p:spPr>
          <a:xfrm>
            <a:off x="838200" y="1825625"/>
            <a:ext cx="6877050" cy="4667250"/>
          </a:xfrm>
        </p:spPr>
        <p:txBody>
          <a:bodyPr>
            <a:normAutofit fontScale="92500" lnSpcReduction="20000"/>
          </a:bodyPr>
          <a:lstStyle/>
          <a:p>
            <a:r>
              <a:rPr lang="en-US" dirty="0"/>
              <a:t>Rigor of the supporting research:</a:t>
            </a:r>
          </a:p>
          <a:p>
            <a:pPr lvl="1"/>
            <a:r>
              <a:rPr lang="en-US" dirty="0" err="1"/>
              <a:t>Marik</a:t>
            </a:r>
            <a:r>
              <a:rPr lang="en-US" dirty="0"/>
              <a:t> et al. 2013: patient diagnosed with OHS are repeatedly admitted and missed diagnosed prior to their ultimate recognition</a:t>
            </a:r>
          </a:p>
          <a:p>
            <a:pPr lvl="2"/>
            <a:r>
              <a:rPr lang="en-US" dirty="0"/>
              <a:t>*Single center with non-representative enrollment (only obese patients)</a:t>
            </a:r>
          </a:p>
          <a:p>
            <a:pPr lvl="1"/>
            <a:r>
              <a:rPr lang="en-US" dirty="0" err="1"/>
              <a:t>Meservey</a:t>
            </a:r>
            <a:r>
              <a:rPr lang="en-US" dirty="0"/>
              <a:t> et al 2020. and </a:t>
            </a:r>
            <a:r>
              <a:rPr lang="en-US" dirty="0" err="1"/>
              <a:t>Vonderbank</a:t>
            </a:r>
            <a:r>
              <a:rPr lang="en-US" dirty="0"/>
              <a:t> et al 2021: readmission rates are high after diagnosis (~1/3 of patients) - likely because the pipeline from identification to treatment is very unreliable. </a:t>
            </a:r>
          </a:p>
          <a:p>
            <a:pPr lvl="2"/>
            <a:r>
              <a:rPr lang="en-US" dirty="0"/>
              <a:t>*This only studies patients who are identified as hypercapnic</a:t>
            </a:r>
          </a:p>
          <a:p>
            <a:pPr lvl="1"/>
            <a:r>
              <a:rPr lang="en-US" dirty="0" err="1"/>
              <a:t>Cavalot</a:t>
            </a:r>
            <a:r>
              <a:rPr lang="en-US" dirty="0"/>
              <a:t> et al 2022: across etiologies (enrolled in an emergency department), patients with hypercapnia (by ABG) have worse outcomes than patients without</a:t>
            </a:r>
          </a:p>
          <a:p>
            <a:pPr lvl="2"/>
            <a:r>
              <a:rPr lang="en-US" dirty="0"/>
              <a:t>*Not matched for other prognostic indicators</a:t>
            </a:r>
          </a:p>
        </p:txBody>
      </p:sp>
      <p:pic>
        <p:nvPicPr>
          <p:cNvPr id="8194" name="Picture 2">
            <a:extLst>
              <a:ext uri="{FF2B5EF4-FFF2-40B4-BE49-F238E27FC236}">
                <a16:creationId xmlns:a16="http://schemas.microsoft.com/office/drawing/2014/main" id="{A645770C-D166-75ED-70EA-5C7F7D201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512" y="3218469"/>
            <a:ext cx="4418012" cy="222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400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BDB1-8B3F-39D3-268A-0C9D64DC902E}"/>
              </a:ext>
            </a:extLst>
          </p:cNvPr>
          <p:cNvSpPr>
            <a:spLocks noGrp="1"/>
          </p:cNvSpPr>
          <p:nvPr>
            <p:ph type="title"/>
          </p:nvPr>
        </p:nvSpPr>
        <p:spPr/>
        <p:txBody>
          <a:bodyPr/>
          <a:lstStyle/>
          <a:p>
            <a:r>
              <a:rPr lang="en-US" dirty="0"/>
              <a:t>Aim 3: Might it matter?</a:t>
            </a:r>
          </a:p>
        </p:txBody>
      </p:sp>
      <p:sp>
        <p:nvSpPr>
          <p:cNvPr id="3" name="Content Placeholder 2">
            <a:extLst>
              <a:ext uri="{FF2B5EF4-FFF2-40B4-BE49-F238E27FC236}">
                <a16:creationId xmlns:a16="http://schemas.microsoft.com/office/drawing/2014/main" id="{D78E8C0C-B1CC-66B1-F1EC-9F836725E806}"/>
              </a:ext>
            </a:extLst>
          </p:cNvPr>
          <p:cNvSpPr>
            <a:spLocks noGrp="1"/>
          </p:cNvSpPr>
          <p:nvPr>
            <p:ph idx="1"/>
          </p:nvPr>
        </p:nvSpPr>
        <p:spPr/>
        <p:txBody>
          <a:bodyPr>
            <a:normAutofit lnSpcReduction="10000"/>
          </a:bodyPr>
          <a:lstStyle/>
          <a:p>
            <a:r>
              <a:rPr lang="en-US" dirty="0"/>
              <a:t>Study Design:</a:t>
            </a:r>
          </a:p>
          <a:p>
            <a:pPr lvl="1"/>
            <a:r>
              <a:rPr lang="en-US" dirty="0"/>
              <a:t>Retrospective EHR-based review</a:t>
            </a:r>
          </a:p>
          <a:p>
            <a:pPr lvl="1"/>
            <a:r>
              <a:rPr lang="en-US" dirty="0"/>
              <a:t>Dataset: Longitudinal, ideal self-contained system </a:t>
            </a:r>
          </a:p>
          <a:p>
            <a:pPr lvl="1"/>
            <a:r>
              <a:rPr lang="en-US" dirty="0"/>
              <a:t>Exposures of interest: </a:t>
            </a:r>
          </a:p>
          <a:p>
            <a:pPr lvl="2"/>
            <a:r>
              <a:rPr lang="en-US" dirty="0"/>
              <a:t>Hypercapnic Respiratory Failure by ICD code</a:t>
            </a:r>
          </a:p>
          <a:p>
            <a:pPr lvl="2"/>
            <a:r>
              <a:rPr lang="en-US" dirty="0"/>
              <a:t>Hypercapnic Respiratory Failure by ABG (or by VBG) &amp; not ICD code</a:t>
            </a:r>
          </a:p>
          <a:p>
            <a:pPr lvl="2"/>
            <a:r>
              <a:rPr lang="en-US" dirty="0"/>
              <a:t>Predicted Risk of Hypercapnic Respiratory Failure by commonly obtained data-elements</a:t>
            </a:r>
          </a:p>
          <a:p>
            <a:pPr lvl="1"/>
            <a:r>
              <a:rPr lang="en-US" dirty="0"/>
              <a:t>Effect modifier: PAP/NIV therapy </a:t>
            </a:r>
          </a:p>
          <a:p>
            <a:pPr lvl="1"/>
            <a:r>
              <a:rPr lang="en-US" dirty="0"/>
              <a:t>Outcome: Hazard of death or rehospitalization with hypercapnia </a:t>
            </a:r>
          </a:p>
          <a:p>
            <a:r>
              <a:rPr lang="en-US" dirty="0"/>
              <a:t>Expected finding: </a:t>
            </a:r>
          </a:p>
          <a:p>
            <a:pPr lvl="1"/>
            <a:r>
              <a:rPr lang="en-US" dirty="0"/>
              <a:t>ICD code (untreated) &gt; ICD code (treated) ?= Blood gas confirmed &gt; Highly Likely to have hypercapnia</a:t>
            </a:r>
          </a:p>
        </p:txBody>
      </p:sp>
      <p:pic>
        <p:nvPicPr>
          <p:cNvPr id="4" name="Picture 3" descr="Diagram, venn diagram&#10;&#10;Description automatically generated">
            <a:extLst>
              <a:ext uri="{FF2B5EF4-FFF2-40B4-BE49-F238E27FC236}">
                <a16:creationId xmlns:a16="http://schemas.microsoft.com/office/drawing/2014/main" id="{9B949D5C-7F76-7184-549F-1A2E4D86B6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5152" y="-105656"/>
            <a:ext cx="5150083" cy="3862562"/>
          </a:xfrm>
          <a:prstGeom prst="rect">
            <a:avLst/>
          </a:prstGeom>
        </p:spPr>
      </p:pic>
    </p:spTree>
    <p:extLst>
      <p:ext uri="{BB962C8B-B14F-4D97-AF65-F5344CB8AC3E}">
        <p14:creationId xmlns:p14="http://schemas.microsoft.com/office/powerpoint/2010/main" val="266036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BDB1-8B3F-39D3-268A-0C9D64DC902E}"/>
              </a:ext>
            </a:extLst>
          </p:cNvPr>
          <p:cNvSpPr>
            <a:spLocks noGrp="1"/>
          </p:cNvSpPr>
          <p:nvPr>
            <p:ph type="title"/>
          </p:nvPr>
        </p:nvSpPr>
        <p:spPr/>
        <p:txBody>
          <a:bodyPr/>
          <a:lstStyle/>
          <a:p>
            <a:r>
              <a:rPr lang="en-US" dirty="0"/>
              <a:t>Aim 3: Might it matter?</a:t>
            </a:r>
          </a:p>
        </p:txBody>
      </p:sp>
      <p:sp>
        <p:nvSpPr>
          <p:cNvPr id="3" name="Content Placeholder 2">
            <a:extLst>
              <a:ext uri="{FF2B5EF4-FFF2-40B4-BE49-F238E27FC236}">
                <a16:creationId xmlns:a16="http://schemas.microsoft.com/office/drawing/2014/main" id="{D78E8C0C-B1CC-66B1-F1EC-9F836725E806}"/>
              </a:ext>
            </a:extLst>
          </p:cNvPr>
          <p:cNvSpPr>
            <a:spLocks noGrp="1"/>
          </p:cNvSpPr>
          <p:nvPr>
            <p:ph idx="1"/>
          </p:nvPr>
        </p:nvSpPr>
        <p:spPr/>
        <p:txBody>
          <a:bodyPr>
            <a:normAutofit/>
          </a:bodyPr>
          <a:lstStyle/>
          <a:p>
            <a:r>
              <a:rPr lang="en-US" dirty="0"/>
              <a:t>Why might this fail?</a:t>
            </a:r>
          </a:p>
          <a:p>
            <a:pPr lvl="1"/>
            <a:r>
              <a:rPr lang="en-US" dirty="0"/>
              <a:t>ABG often not present in datasets reliably</a:t>
            </a:r>
          </a:p>
          <a:p>
            <a:pPr lvl="2"/>
            <a:r>
              <a:rPr lang="en-US" dirty="0"/>
              <a:t>Data cleaning by center?</a:t>
            </a:r>
          </a:p>
          <a:p>
            <a:pPr lvl="1"/>
            <a:r>
              <a:rPr lang="en-US" dirty="0"/>
              <a:t>May be too hard to determine who gets (outpatient) treatment</a:t>
            </a:r>
          </a:p>
          <a:p>
            <a:pPr lvl="2"/>
            <a:r>
              <a:rPr lang="en-US" dirty="0"/>
              <a:t>Easier Alternative: among patients admitted with recognized hypercapnia, how many preceding admissions were likely to have had hypercapnia by risk modeling?</a:t>
            </a:r>
          </a:p>
          <a:p>
            <a:pPr lvl="1"/>
            <a:r>
              <a:rPr lang="en-US" dirty="0"/>
              <a:t>Anticipated effect (for power) might be updated by Aim 2</a:t>
            </a:r>
          </a:p>
        </p:txBody>
      </p:sp>
    </p:spTree>
    <p:extLst>
      <p:ext uri="{BB962C8B-B14F-4D97-AF65-F5344CB8AC3E}">
        <p14:creationId xmlns:p14="http://schemas.microsoft.com/office/powerpoint/2010/main" val="4022236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A3F9B3-0472-FB16-0D63-D7577FD4171C}"/>
              </a:ext>
            </a:extLst>
          </p:cNvPr>
          <p:cNvPicPr>
            <a:picLocks noChangeAspect="1"/>
          </p:cNvPicPr>
          <p:nvPr/>
        </p:nvPicPr>
        <p:blipFill>
          <a:blip r:embed="rId2"/>
          <a:stretch>
            <a:fillRect/>
          </a:stretch>
        </p:blipFill>
        <p:spPr>
          <a:xfrm>
            <a:off x="913611" y="643466"/>
            <a:ext cx="10364778" cy="5571067"/>
          </a:xfrm>
          <a:prstGeom prst="rect">
            <a:avLst/>
          </a:prstGeom>
        </p:spPr>
      </p:pic>
    </p:spTree>
    <p:extLst>
      <p:ext uri="{BB962C8B-B14F-4D97-AF65-F5344CB8AC3E}">
        <p14:creationId xmlns:p14="http://schemas.microsoft.com/office/powerpoint/2010/main" val="39644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E754-BDA3-6C37-D5BF-E0B7522B010B}"/>
              </a:ext>
            </a:extLst>
          </p:cNvPr>
          <p:cNvSpPr>
            <a:spLocks noGrp="1"/>
          </p:cNvSpPr>
          <p:nvPr>
            <p:ph type="title"/>
          </p:nvPr>
        </p:nvSpPr>
        <p:spPr/>
        <p:txBody>
          <a:bodyPr/>
          <a:lstStyle/>
          <a:p>
            <a:r>
              <a:rPr lang="en-US" dirty="0"/>
              <a:t>Why do this in UT? </a:t>
            </a:r>
          </a:p>
        </p:txBody>
      </p:sp>
      <p:sp>
        <p:nvSpPr>
          <p:cNvPr id="3" name="Content Placeholder 2">
            <a:extLst>
              <a:ext uri="{FF2B5EF4-FFF2-40B4-BE49-F238E27FC236}">
                <a16:creationId xmlns:a16="http://schemas.microsoft.com/office/drawing/2014/main" id="{B53311E3-80A1-6145-5FD8-470DAC8DA83F}"/>
              </a:ext>
            </a:extLst>
          </p:cNvPr>
          <p:cNvSpPr>
            <a:spLocks noGrp="1"/>
          </p:cNvSpPr>
          <p:nvPr>
            <p:ph idx="1"/>
          </p:nvPr>
        </p:nvSpPr>
        <p:spPr>
          <a:xfrm>
            <a:off x="838201" y="1825625"/>
            <a:ext cx="5257800" cy="4351338"/>
          </a:xfrm>
        </p:spPr>
        <p:txBody>
          <a:bodyPr/>
          <a:lstStyle/>
          <a:p>
            <a:r>
              <a:rPr lang="en-US" dirty="0"/>
              <a:t>We’re the only group (that I’m aware of) doing statistical modeling that will enable to do this efficiently</a:t>
            </a:r>
          </a:p>
          <a:p>
            <a:r>
              <a:rPr lang="en-US" dirty="0"/>
              <a:t>We have institutional experience with TcCO2 [Jeanette, PICU]</a:t>
            </a:r>
          </a:p>
          <a:p>
            <a:r>
              <a:rPr lang="en-US" dirty="0"/>
              <a:t>Resources and track-record of successful bioinformatics application….</a:t>
            </a:r>
          </a:p>
        </p:txBody>
      </p:sp>
      <p:pic>
        <p:nvPicPr>
          <p:cNvPr id="4" name="Picture 3">
            <a:extLst>
              <a:ext uri="{FF2B5EF4-FFF2-40B4-BE49-F238E27FC236}">
                <a16:creationId xmlns:a16="http://schemas.microsoft.com/office/drawing/2014/main" id="{8C00F2F8-4633-B4EA-E5E3-3BAFF05B7340}"/>
              </a:ext>
            </a:extLst>
          </p:cNvPr>
          <p:cNvPicPr>
            <a:picLocks noChangeAspect="1"/>
          </p:cNvPicPr>
          <p:nvPr/>
        </p:nvPicPr>
        <p:blipFill>
          <a:blip r:embed="rId3"/>
          <a:stretch>
            <a:fillRect/>
          </a:stretch>
        </p:blipFill>
        <p:spPr>
          <a:xfrm>
            <a:off x="4930775" y="5129912"/>
            <a:ext cx="1165225" cy="1728088"/>
          </a:xfrm>
          <a:prstGeom prst="rect">
            <a:avLst/>
          </a:prstGeom>
        </p:spPr>
      </p:pic>
      <p:sp>
        <p:nvSpPr>
          <p:cNvPr id="5" name="TextBox 4">
            <a:extLst>
              <a:ext uri="{FF2B5EF4-FFF2-40B4-BE49-F238E27FC236}">
                <a16:creationId xmlns:a16="http://schemas.microsoft.com/office/drawing/2014/main" id="{E0FF683C-B334-8EE6-C006-DAC070D1808C}"/>
              </a:ext>
            </a:extLst>
          </p:cNvPr>
          <p:cNvSpPr txBox="1"/>
          <p:nvPr/>
        </p:nvSpPr>
        <p:spPr>
          <a:xfrm>
            <a:off x="6286499" y="214312"/>
            <a:ext cx="5905501" cy="6555641"/>
          </a:xfrm>
          <a:prstGeom prst="rect">
            <a:avLst/>
          </a:prstGeom>
          <a:noFill/>
        </p:spPr>
        <p:txBody>
          <a:bodyPr wrap="square" rtlCol="0">
            <a:spAutoFit/>
          </a:bodyPr>
          <a:lstStyle/>
          <a:p>
            <a:r>
              <a:rPr lang="en-US" sz="1500" dirty="0">
                <a:effectLst/>
                <a:latin typeface="Helvetica Neue" panose="02000503000000020004" pitchFamily="2" charset="0"/>
              </a:rPr>
              <a:t>[In </a:t>
            </a:r>
            <a:r>
              <a:rPr lang="en-US" sz="1500" b="1" dirty="0">
                <a:effectLst/>
                <a:latin typeface="Helvetica Neue" panose="02000503000000020004" pitchFamily="2" charset="0"/>
              </a:rPr>
              <a:t>1960</a:t>
            </a:r>
            <a:r>
              <a:rPr lang="en-US" sz="1500" dirty="0">
                <a:effectLst/>
                <a:latin typeface="Helvetica Neue" panose="02000503000000020004" pitchFamily="2" charset="0"/>
              </a:rPr>
              <a:t>]… The most prominent of these was based out of the University of Utah and the Latter-day Saints (LDS) Hospital in Salt Lake City. There, </a:t>
            </a:r>
            <a:r>
              <a:rPr lang="en-US" sz="1500" b="1" dirty="0">
                <a:effectLst/>
                <a:latin typeface="Helvetica Neue" panose="02000503000000020004" pitchFamily="2" charset="0"/>
              </a:rPr>
              <a:t>Homer Warner</a:t>
            </a:r>
            <a:r>
              <a:rPr lang="en-US" sz="1500" dirty="0">
                <a:effectLst/>
                <a:latin typeface="Helvetica Neue" panose="02000503000000020004" pitchFamily="2" charset="0"/>
              </a:rPr>
              <a:t>, together with his col. leagues Allan Pryor and Reed Gardner, began building what would arguably become the most successful health information infrastructure in the country …Warner and his colleagues grew </a:t>
            </a:r>
            <a:r>
              <a:rPr lang="en-US" sz="1500" b="1" dirty="0">
                <a:effectLst/>
                <a:latin typeface="Helvetica Neue" panose="02000503000000020004" pitchFamily="2" charset="0"/>
              </a:rPr>
              <a:t>interested in the possibility of applying ideas about </a:t>
            </a:r>
            <a:r>
              <a:rPr lang="en-US" sz="1500" b="1" dirty="0" err="1">
                <a:effectLst/>
                <a:latin typeface="Helvetica Neue" panose="02000503000000020004" pitchFamily="2" charset="0"/>
              </a:rPr>
              <a:t>Bayes's</a:t>
            </a:r>
            <a:r>
              <a:rPr lang="en-US" sz="1500" b="1" dirty="0">
                <a:effectLst/>
                <a:latin typeface="Helvetica Neue" panose="02000503000000020004" pitchFamily="2" charset="0"/>
              </a:rPr>
              <a:t> theorem and conditional probabilities to actual clinical data.</a:t>
            </a:r>
            <a:r>
              <a:rPr lang="en-US" sz="1500" dirty="0">
                <a:effectLst/>
                <a:latin typeface="Helvetica Neue" panose="02000503000000020004" pitchFamily="2" charset="0"/>
              </a:rPr>
              <a:t> They quickly settled on </a:t>
            </a:r>
            <a:r>
              <a:rPr lang="en-US" sz="1500" b="1" dirty="0">
                <a:effectLst/>
                <a:latin typeface="Helvetica Neue" panose="02000503000000020004" pitchFamily="2" charset="0"/>
              </a:rPr>
              <a:t>congenital heart disease</a:t>
            </a:r>
            <a:r>
              <a:rPr lang="en-US" sz="1500" dirty="0">
                <a:effectLst/>
                <a:latin typeface="Helvetica Neue" panose="02000503000000020004" pitchFamily="2" charset="0"/>
              </a:rPr>
              <a:t> as their test domain.</a:t>
            </a:r>
          </a:p>
          <a:p>
            <a:r>
              <a:rPr lang="en-US" sz="1500" dirty="0">
                <a:effectLst/>
                <a:latin typeface="Helvetica Neue" panose="02000503000000020004" pitchFamily="2" charset="0"/>
              </a:rPr>
              <a:t>…</a:t>
            </a:r>
          </a:p>
          <a:p>
            <a:r>
              <a:rPr lang="en-US" sz="1500" dirty="0">
                <a:effectLst/>
                <a:latin typeface="Helvetica Neue" panose="02000503000000020004" pitchFamily="2" charset="0"/>
              </a:rPr>
              <a:t>The team thus assembled a database: a matrix that included </a:t>
            </a:r>
            <a:r>
              <a:rPr lang="en-US" sz="1500" b="1" dirty="0">
                <a:effectLst/>
                <a:latin typeface="Helvetica Neue" panose="02000503000000020004" pitchFamily="2" charset="0"/>
              </a:rPr>
              <a:t>incidence information on about fifty-seven symptoms and thirty-five diseases</a:t>
            </a:r>
            <a:r>
              <a:rPr lang="en-US" sz="1500" dirty="0">
                <a:effectLst/>
                <a:latin typeface="Helvetica Neue" panose="02000503000000020004" pitchFamily="2" charset="0"/>
              </a:rPr>
              <a:t>. Warner translated this mathematical approach for implementation on a digital electronic computer. ….</a:t>
            </a:r>
          </a:p>
          <a:p>
            <a:r>
              <a:rPr lang="en-US" sz="1500" dirty="0">
                <a:effectLst/>
                <a:latin typeface="Helvetica Neue" panose="02000503000000020004" pitchFamily="2" charset="0"/>
              </a:rPr>
              <a:t>…</a:t>
            </a:r>
          </a:p>
          <a:p>
            <a:r>
              <a:rPr lang="en-US" sz="1500" dirty="0">
                <a:effectLst/>
                <a:latin typeface="Helvetica Neue" panose="02000503000000020004" pitchFamily="2" charset="0"/>
              </a:rPr>
              <a:t>The group found that, in a sample of seventy-four patients with congenital heart disease, the diagnostic performance of the computer was on par with that of physicians who had seen the same patients. The results grabbed national attention. "</a:t>
            </a:r>
            <a:r>
              <a:rPr lang="en-US" sz="1500" b="1" dirty="0">
                <a:effectLst/>
                <a:latin typeface="Helvetica Neue" panose="02000503000000020004" pitchFamily="2" charset="0"/>
              </a:rPr>
              <a:t>Computer Is Found Useful in Heart Disease,</a:t>
            </a:r>
            <a:r>
              <a:rPr lang="en-US" sz="1500" dirty="0">
                <a:effectLst/>
                <a:latin typeface="Helvetica Neue" panose="02000503000000020004" pitchFamily="2" charset="0"/>
              </a:rPr>
              <a:t>" the New York Times reported.</a:t>
            </a:r>
          </a:p>
          <a:p>
            <a:r>
              <a:rPr lang="en-US" sz="1500" dirty="0">
                <a:effectLst/>
                <a:latin typeface="Helvetica Neue" panose="02000503000000020004" pitchFamily="2" charset="0"/>
              </a:rPr>
              <a:t>…</a:t>
            </a:r>
          </a:p>
          <a:p>
            <a:r>
              <a:rPr lang="en-US" sz="1500" dirty="0">
                <a:effectLst/>
                <a:latin typeface="Helvetica Neue" panose="02000503000000020004" pitchFamily="2" charset="0"/>
              </a:rPr>
              <a:t>The findings also put wind in the sails of Warner's larger research enterprise at Utah. Before long, Warner's narrow focus on cardiac diagnosis broadened. The project that started in the Cardiovascular Laboratory soon spread outward</a:t>
            </a:r>
            <a:r>
              <a:rPr lang="en-US" sz="1500" b="1" dirty="0">
                <a:effectLst/>
                <a:latin typeface="Helvetica Neue" panose="02000503000000020004" pitchFamily="2" charset="0"/>
              </a:rPr>
              <a:t>, evolving into a larger health information system called Health Evaluation through Logical Processing (HELP). </a:t>
            </a:r>
            <a:r>
              <a:rPr lang="en-US" sz="1500" dirty="0">
                <a:effectLst/>
                <a:latin typeface="Helvetica Neue" panose="02000503000000020004" pitchFamily="2" charset="0"/>
              </a:rPr>
              <a:t>By the late 1960s, HELP had been adopted widely across the LDS Hospital</a:t>
            </a:r>
          </a:p>
        </p:txBody>
      </p:sp>
    </p:spTree>
    <p:extLst>
      <p:ext uri="{BB962C8B-B14F-4D97-AF65-F5344CB8AC3E}">
        <p14:creationId xmlns:p14="http://schemas.microsoft.com/office/powerpoint/2010/main" val="168375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394D-140A-6361-A939-B7EB0B5A1785}"/>
              </a:ext>
            </a:extLst>
          </p:cNvPr>
          <p:cNvSpPr>
            <a:spLocks noGrp="1"/>
          </p:cNvSpPr>
          <p:nvPr>
            <p:ph type="title"/>
          </p:nvPr>
        </p:nvSpPr>
        <p:spPr/>
        <p:txBody>
          <a:bodyPr/>
          <a:lstStyle/>
          <a:p>
            <a:r>
              <a:rPr lang="en-US" dirty="0"/>
              <a:t>Career Development (K) Award Criteria:</a:t>
            </a:r>
          </a:p>
        </p:txBody>
      </p:sp>
      <p:sp>
        <p:nvSpPr>
          <p:cNvPr id="3" name="Content Placeholder 2">
            <a:extLst>
              <a:ext uri="{FF2B5EF4-FFF2-40B4-BE49-F238E27FC236}">
                <a16:creationId xmlns:a16="http://schemas.microsoft.com/office/drawing/2014/main" id="{AED5211E-16D9-C501-50C4-7B253A0A6946}"/>
              </a:ext>
            </a:extLst>
          </p:cNvPr>
          <p:cNvSpPr>
            <a:spLocks noGrp="1"/>
          </p:cNvSpPr>
          <p:nvPr>
            <p:ph idx="1"/>
          </p:nvPr>
        </p:nvSpPr>
        <p:spPr/>
        <p:txBody>
          <a:bodyPr>
            <a:normAutofit/>
          </a:bodyPr>
          <a:lstStyle/>
          <a:p>
            <a:r>
              <a:rPr lang="en-US" dirty="0"/>
              <a:t>NIH goal: support early-career investigators to allow them to become independent investigators competitive for major grant support. </a:t>
            </a:r>
          </a:p>
          <a:p>
            <a:r>
              <a:rPr lang="en-US" dirty="0"/>
              <a:t>Criteria: </a:t>
            </a:r>
          </a:p>
          <a:p>
            <a:pPr lvl="1"/>
            <a:r>
              <a:rPr lang="en-US" dirty="0"/>
              <a:t>Candidate </a:t>
            </a:r>
            <a:r>
              <a:rPr lang="en-US" i="1" dirty="0"/>
              <a:t>(not discussing today)</a:t>
            </a:r>
          </a:p>
          <a:p>
            <a:pPr lvl="1"/>
            <a:r>
              <a:rPr lang="en-US" dirty="0"/>
              <a:t>Team: Mentors/Co-mentors/Consultants/Collaborators</a:t>
            </a:r>
          </a:p>
          <a:p>
            <a:pPr lvl="1"/>
            <a:r>
              <a:rPr lang="en-US" b="1" dirty="0"/>
              <a:t>Research Plan</a:t>
            </a:r>
          </a:p>
          <a:p>
            <a:pPr lvl="1"/>
            <a:r>
              <a:rPr lang="en-US" dirty="0"/>
              <a:t>Career development plan, career goals, and objectives. </a:t>
            </a:r>
          </a:p>
          <a:p>
            <a:pPr lvl="1"/>
            <a:r>
              <a:rPr lang="en-US" dirty="0"/>
              <a:t>Environment + Institutional Commitment to the Candidate </a:t>
            </a:r>
            <a:r>
              <a:rPr lang="en-US" i="1" dirty="0"/>
              <a:t>(not discussed today)</a:t>
            </a:r>
            <a:endParaRPr lang="en-US" dirty="0"/>
          </a:p>
        </p:txBody>
      </p:sp>
    </p:spTree>
    <p:extLst>
      <p:ext uri="{BB962C8B-B14F-4D97-AF65-F5344CB8AC3E}">
        <p14:creationId xmlns:p14="http://schemas.microsoft.com/office/powerpoint/2010/main" val="3602056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E04F-4298-96DF-25E4-C2A79809F3BD}"/>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AB705706-6CED-0460-912D-5886A66EAF09}"/>
              </a:ext>
            </a:extLst>
          </p:cNvPr>
          <p:cNvSpPr>
            <a:spLocks noGrp="1"/>
          </p:cNvSpPr>
          <p:nvPr>
            <p:ph idx="1"/>
          </p:nvPr>
        </p:nvSpPr>
        <p:spPr/>
        <p:txBody>
          <a:bodyPr/>
          <a:lstStyle/>
          <a:p>
            <a:r>
              <a:rPr lang="en-US" dirty="0"/>
              <a:t>What studies would this set the stage for? </a:t>
            </a:r>
          </a:p>
          <a:p>
            <a:pPr lvl="1"/>
            <a:r>
              <a:rPr lang="en-US" dirty="0"/>
              <a:t>Construct more representative cohort of inpatients with hypercapnia: </a:t>
            </a:r>
          </a:p>
          <a:p>
            <a:pPr lvl="2"/>
            <a:r>
              <a:rPr lang="en-US" dirty="0"/>
              <a:t>What comorbidities do they have? What is their prognosis? </a:t>
            </a:r>
          </a:p>
          <a:p>
            <a:pPr lvl="1"/>
            <a:r>
              <a:rPr lang="en-US" dirty="0"/>
              <a:t>Allow surveillance of rates of hypercapnia</a:t>
            </a:r>
          </a:p>
          <a:p>
            <a:pPr lvl="2"/>
            <a:r>
              <a:rPr lang="en-US" dirty="0"/>
              <a:t>Does it change with air quality?  (e.g. U of U / IMC admission by air quality</a:t>
            </a:r>
          </a:p>
          <a:p>
            <a:pPr lvl="2"/>
            <a:r>
              <a:rPr lang="en-US" dirty="0"/>
              <a:t>Is it increasing overall? </a:t>
            </a:r>
          </a:p>
          <a:p>
            <a:pPr lvl="1"/>
            <a:r>
              <a:rPr lang="en-US" dirty="0"/>
              <a:t>Does more aggressive case-finding improve outcomes? [randomize to BPA of hypercapnia-alert?] </a:t>
            </a:r>
          </a:p>
          <a:p>
            <a:pPr lvl="1"/>
            <a:endParaRPr lang="en-US" dirty="0"/>
          </a:p>
        </p:txBody>
      </p:sp>
    </p:spTree>
    <p:extLst>
      <p:ext uri="{BB962C8B-B14F-4D97-AF65-F5344CB8AC3E}">
        <p14:creationId xmlns:p14="http://schemas.microsoft.com/office/powerpoint/2010/main" val="3413810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FE9398-B06D-1235-F680-676B92CECA29}"/>
              </a:ext>
            </a:extLst>
          </p:cNvPr>
          <p:cNvGraphicFramePr>
            <a:graphicFrameLocks noGrp="1"/>
          </p:cNvGraphicFramePr>
          <p:nvPr>
            <p:ph idx="1"/>
          </p:nvPr>
        </p:nvGraphicFramePr>
        <p:xfrm>
          <a:off x="541020" y="604454"/>
          <a:ext cx="11109960" cy="576580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3174492">
                  <a:extLst>
                    <a:ext uri="{9D8B030D-6E8A-4147-A177-3AD203B41FA5}">
                      <a16:colId xmlns:a16="http://schemas.microsoft.com/office/drawing/2014/main" val="47158414"/>
                    </a:ext>
                  </a:extLst>
                </a:gridCol>
                <a:gridCol w="3364992">
                  <a:extLst>
                    <a:ext uri="{9D8B030D-6E8A-4147-A177-3AD203B41FA5}">
                      <a16:colId xmlns:a16="http://schemas.microsoft.com/office/drawing/2014/main" val="3275427320"/>
                    </a:ext>
                  </a:extLst>
                </a:gridCol>
                <a:gridCol w="3348228">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How to find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How many are out there?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Might it matter?</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Less invasive methods of blood CO2 assessment (TcCO2, VBG, Risk Stratification) can identify hypercapnia with sufficient accuracy to estimate prevalence.</a:t>
                      </a:r>
                    </a:p>
                  </a:txBody>
                  <a:tcPr/>
                </a:tc>
                <a:tc>
                  <a:txBody>
                    <a:bodyPr/>
                    <a:lstStyle/>
                    <a:p>
                      <a:r>
                        <a:rPr lang="en-US" dirty="0"/>
                        <a:t>There is a sizable prevalence of unrecognized hypercapnia among hospitalized patients. </a:t>
                      </a:r>
                    </a:p>
                  </a:txBody>
                  <a:tcPr/>
                </a:tc>
                <a:tc>
                  <a:txBody>
                    <a:bodyPr/>
                    <a:lstStyle/>
                    <a:p>
                      <a:r>
                        <a:rPr lang="en-US" dirty="0"/>
                        <a:t>Inpatients who were predicted, but not identified, to have hypercapnic respiratory failure based on data elements from the health record, are at high risk of readmission. </a:t>
                      </a:r>
                    </a:p>
                  </a:txBody>
                  <a:tcPr/>
                </a:tc>
                <a:extLst>
                  <a:ext uri="{0D108BD9-81ED-4DB2-BD59-A6C34878D82A}">
                    <a16:rowId xmlns:a16="http://schemas.microsoft.com/office/drawing/2014/main" val="3677532768"/>
                  </a:ext>
                </a:extLst>
              </a:tr>
              <a:tr h="370840">
                <a:tc>
                  <a:txBody>
                    <a:bodyPr/>
                    <a:lstStyle/>
                    <a:p>
                      <a:r>
                        <a:rPr lang="en-US" dirty="0"/>
                        <a:t>Barrier</a:t>
                      </a:r>
                    </a:p>
                  </a:txBody>
                  <a:tcPr/>
                </a:tc>
                <a:tc>
                  <a:txBody>
                    <a:bodyPr/>
                    <a:lstStyle/>
                    <a:p>
                      <a:r>
                        <a:rPr lang="en-US" dirty="0"/>
                        <a:t>TcCO2, VBG, and bicarbonate are perceived as problematic for individual patient use. </a:t>
                      </a:r>
                    </a:p>
                  </a:txBody>
                  <a:tcPr/>
                </a:tc>
                <a:tc>
                  <a:txBody>
                    <a:bodyPr/>
                    <a:lstStyle/>
                    <a:p>
                      <a:r>
                        <a:rPr lang="en-US" dirty="0"/>
                        <a:t>ABGs a selectively and unreliably obtained in clinical practice, and cannot be indiscriminately obtained for research</a:t>
                      </a:r>
                    </a:p>
                  </a:txBody>
                  <a:tcPr/>
                </a:tc>
                <a:tc>
                  <a:txBody>
                    <a:bodyPr/>
                    <a:lstStyle/>
                    <a:p>
                      <a:r>
                        <a:rPr lang="en-US" dirty="0"/>
                        <a:t>Prior work showing high readmission rates only assess patients who have been identified as hypercapnic. </a:t>
                      </a:r>
                    </a:p>
                  </a:txBody>
                  <a:tcPr/>
                </a:tc>
                <a:extLst>
                  <a:ext uri="{0D108BD9-81ED-4DB2-BD59-A6C34878D82A}">
                    <a16:rowId xmlns:a16="http://schemas.microsoft.com/office/drawing/2014/main" val="2726846091"/>
                  </a:ext>
                </a:extLst>
              </a:tr>
              <a:tr h="370840">
                <a:tc>
                  <a:txBody>
                    <a:bodyPr/>
                    <a:lstStyle/>
                    <a:p>
                      <a:r>
                        <a:rPr lang="en-US" dirty="0"/>
                        <a:t>Insight</a:t>
                      </a:r>
                    </a:p>
                  </a:txBody>
                  <a:tcPr/>
                </a:tc>
                <a:tc>
                  <a:txBody>
                    <a:bodyPr/>
                    <a:lstStyle/>
                    <a:p>
                      <a:r>
                        <a:rPr lang="en-US" dirty="0"/>
                        <a:t>Scatter, without bias, can still allow estimation of prevalence</a:t>
                      </a:r>
                    </a:p>
                  </a:txBody>
                  <a:tcPr/>
                </a:tc>
                <a:tc>
                  <a:txBody>
                    <a:bodyPr/>
                    <a:lstStyle/>
                    <a:p>
                      <a:r>
                        <a:rPr lang="en-US" dirty="0"/>
                        <a:t>Risk modeling allows for stratified sampling = better efficiency.</a:t>
                      </a:r>
                    </a:p>
                  </a:txBody>
                  <a:tcPr/>
                </a:tc>
                <a:tc>
                  <a:txBody>
                    <a:bodyPr/>
                    <a:lstStyle/>
                    <a:p>
                      <a:r>
                        <a:rPr lang="en-US" dirty="0"/>
                        <a:t>ABG PaCO2 is an imperfect reference standard</a:t>
                      </a:r>
                    </a:p>
                  </a:txBody>
                  <a:tcPr/>
                </a:tc>
                <a:extLst>
                  <a:ext uri="{0D108BD9-81ED-4DB2-BD59-A6C34878D82A}">
                    <a16:rowId xmlns:a16="http://schemas.microsoft.com/office/drawing/2014/main" val="3533557434"/>
                  </a:ext>
                </a:extLst>
              </a:tr>
              <a:tr h="370840">
                <a:tc>
                  <a:txBody>
                    <a:bodyPr/>
                    <a:lstStyle/>
                    <a:p>
                      <a:r>
                        <a:rPr lang="en-US" dirty="0"/>
                        <a:t>Approach</a:t>
                      </a:r>
                    </a:p>
                  </a:txBody>
                  <a:tcPr/>
                </a:tc>
                <a:tc>
                  <a:txBody>
                    <a:bodyPr/>
                    <a:lstStyle/>
                    <a:p>
                      <a:r>
                        <a:rPr lang="en-US" dirty="0"/>
                        <a:t>Obtain paired ‘samples’ with ordered ABGs (inpatient). </a:t>
                      </a:r>
                    </a:p>
                  </a:txBody>
                  <a:tcPr/>
                </a:tc>
                <a:tc>
                  <a:txBody>
                    <a:bodyPr/>
                    <a:lstStyle/>
                    <a:p>
                      <a:r>
                        <a:rPr lang="en-US" dirty="0"/>
                        <a:t>Non-invasively sample (with TcCO2, or VBG) patients predicted to have a certain strata of risk.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bl>
          </a:graphicData>
        </a:graphic>
      </p:graphicFrame>
    </p:spTree>
    <p:extLst>
      <p:ext uri="{BB962C8B-B14F-4D97-AF65-F5344CB8AC3E}">
        <p14:creationId xmlns:p14="http://schemas.microsoft.com/office/powerpoint/2010/main" val="2256426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65DC-E70B-872A-825D-332E8F71CA8C}"/>
              </a:ext>
            </a:extLst>
          </p:cNvPr>
          <p:cNvSpPr>
            <a:spLocks noGrp="1"/>
          </p:cNvSpPr>
          <p:nvPr>
            <p:ph type="title"/>
          </p:nvPr>
        </p:nvSpPr>
        <p:spPr/>
        <p:txBody>
          <a:bodyPr/>
          <a:lstStyle/>
          <a:p>
            <a:r>
              <a:rPr lang="en-US" dirty="0"/>
              <a:t>Career Development Plan</a:t>
            </a:r>
          </a:p>
        </p:txBody>
      </p:sp>
      <p:graphicFrame>
        <p:nvGraphicFramePr>
          <p:cNvPr id="4" name="Content Placeholder 3">
            <a:extLst>
              <a:ext uri="{FF2B5EF4-FFF2-40B4-BE49-F238E27FC236}">
                <a16:creationId xmlns:a16="http://schemas.microsoft.com/office/drawing/2014/main" id="{2F17C9A0-0645-5BE2-0DA1-135C6B5F732E}"/>
              </a:ext>
            </a:extLst>
          </p:cNvPr>
          <p:cNvGraphicFramePr>
            <a:graphicFrameLocks noGrp="1"/>
          </p:cNvGraphicFramePr>
          <p:nvPr>
            <p:ph idx="1"/>
            <p:extLst>
              <p:ext uri="{D42A27DB-BD31-4B8C-83A1-F6EECF244321}">
                <p14:modId xmlns:p14="http://schemas.microsoft.com/office/powerpoint/2010/main" val="3325532009"/>
              </p:ext>
            </p:extLst>
          </p:nvPr>
        </p:nvGraphicFramePr>
        <p:xfrm>
          <a:off x="1495425" y="1690688"/>
          <a:ext cx="9748840" cy="3749040"/>
        </p:xfrm>
        <a:graphic>
          <a:graphicData uri="http://schemas.openxmlformats.org/drawingml/2006/table">
            <a:tbl>
              <a:tblPr firstRow="1" bandRow="1">
                <a:tableStyleId>{5940675A-B579-460E-94D1-54222C63F5DA}</a:tableStyleId>
              </a:tblPr>
              <a:tblGrid>
                <a:gridCol w="2437210">
                  <a:extLst>
                    <a:ext uri="{9D8B030D-6E8A-4147-A177-3AD203B41FA5}">
                      <a16:colId xmlns:a16="http://schemas.microsoft.com/office/drawing/2014/main" val="1938275195"/>
                    </a:ext>
                  </a:extLst>
                </a:gridCol>
                <a:gridCol w="3382565">
                  <a:extLst>
                    <a:ext uri="{9D8B030D-6E8A-4147-A177-3AD203B41FA5}">
                      <a16:colId xmlns:a16="http://schemas.microsoft.com/office/drawing/2014/main" val="1612644055"/>
                    </a:ext>
                  </a:extLst>
                </a:gridCol>
                <a:gridCol w="1914525">
                  <a:extLst>
                    <a:ext uri="{9D8B030D-6E8A-4147-A177-3AD203B41FA5}">
                      <a16:colId xmlns:a16="http://schemas.microsoft.com/office/drawing/2014/main" val="4162399212"/>
                    </a:ext>
                  </a:extLst>
                </a:gridCol>
                <a:gridCol w="2014540">
                  <a:extLst>
                    <a:ext uri="{9D8B030D-6E8A-4147-A177-3AD203B41FA5}">
                      <a16:colId xmlns:a16="http://schemas.microsoft.com/office/drawing/2014/main" val="1376529329"/>
                    </a:ext>
                  </a:extLst>
                </a:gridCol>
              </a:tblGrid>
              <a:tr h="271617">
                <a:tc>
                  <a:txBody>
                    <a:bodyPr/>
                    <a:lstStyle/>
                    <a:p>
                      <a:r>
                        <a:rPr lang="en-US" dirty="0"/>
                        <a:t>Mentored</a:t>
                      </a:r>
                    </a:p>
                  </a:txBody>
                  <a:tcPr/>
                </a:tc>
                <a:tc>
                  <a:txBody>
                    <a:bodyPr/>
                    <a:lstStyle/>
                    <a:p>
                      <a:r>
                        <a:rPr lang="en-US" dirty="0"/>
                        <a:t>Didactic</a:t>
                      </a:r>
                    </a:p>
                  </a:txBody>
                  <a:tcPr/>
                </a:tc>
                <a:tc>
                  <a:txBody>
                    <a:bodyPr/>
                    <a:lstStyle/>
                    <a:p>
                      <a:r>
                        <a:rPr lang="en-US" dirty="0"/>
                        <a:t>Experiences</a:t>
                      </a:r>
                    </a:p>
                  </a:txBody>
                  <a:tcPr/>
                </a:tc>
                <a:tc>
                  <a:txBody>
                    <a:bodyPr/>
                    <a:lstStyle/>
                    <a:p>
                      <a:r>
                        <a:rPr lang="en-US" dirty="0"/>
                        <a:t>‘Academic Stewardship’</a:t>
                      </a:r>
                    </a:p>
                  </a:txBody>
                  <a:tcPr/>
                </a:tc>
                <a:extLst>
                  <a:ext uri="{0D108BD9-81ED-4DB2-BD59-A6C34878D82A}">
                    <a16:rowId xmlns:a16="http://schemas.microsoft.com/office/drawing/2014/main" val="474866289"/>
                  </a:ext>
                </a:extLst>
              </a:tr>
              <a:tr h="588173">
                <a:tc>
                  <a:txBody>
                    <a:bodyPr/>
                    <a:lstStyle/>
                    <a:p>
                      <a:endParaRPr lang="en-US" dirty="0"/>
                    </a:p>
                  </a:txBody>
                  <a:tcPr/>
                </a:tc>
                <a:tc>
                  <a:txBody>
                    <a:bodyPr/>
                    <a:lstStyle/>
                    <a:p>
                      <a:pPr marL="285750" indent="-285750">
                        <a:buFont typeface="Arial" panose="020B0604020202020204" pitchFamily="34" charset="0"/>
                        <a:buChar char="•"/>
                      </a:pPr>
                      <a:r>
                        <a:rPr lang="en-US" dirty="0"/>
                        <a:t>MDCRC6270 – Applied Modern Causal Inference</a:t>
                      </a:r>
                    </a:p>
                    <a:p>
                      <a:pPr marL="285750" indent="-285750">
                        <a:buFont typeface="Arial" panose="020B0604020202020204" pitchFamily="34" charset="0"/>
                        <a:buChar char="•"/>
                      </a:pPr>
                      <a:r>
                        <a:rPr lang="en-US" dirty="0"/>
                        <a:t>PHS7035 – Theory of Modern Causal Inference </a:t>
                      </a:r>
                    </a:p>
                    <a:p>
                      <a:pPr marL="285750" indent="-285750">
                        <a:buFont typeface="Arial" panose="020B0604020202020204" pitchFamily="34" charset="0"/>
                        <a:buChar char="•"/>
                      </a:pPr>
                      <a:r>
                        <a:rPr lang="en-US" dirty="0"/>
                        <a:t>PHS7045 – Advanced Programming in R and the CHPC</a:t>
                      </a:r>
                    </a:p>
                    <a:p>
                      <a:pPr marL="285750" indent="-285750">
                        <a:buFont typeface="Arial" panose="020B0604020202020204" pitchFamily="34" charset="0"/>
                        <a:buChar char="•"/>
                      </a:pPr>
                      <a:r>
                        <a:rPr lang="en-US" dirty="0"/>
                        <a:t>MDCRC6375 - Advanced Methods in Dissemination and Implementation Science</a:t>
                      </a:r>
                    </a:p>
                    <a:p>
                      <a:endParaRPr lang="en-US" dirty="0"/>
                    </a:p>
                  </a:txBody>
                  <a:tcPr/>
                </a:tc>
                <a:tc>
                  <a:txBody>
                    <a:bodyPr/>
                    <a:lstStyle/>
                    <a:p>
                      <a:pPr marL="285750" indent="-285750">
                        <a:buFont typeface="Arial" panose="020B0604020202020204" pitchFamily="34" charset="0"/>
                        <a:buChar char="•"/>
                      </a:pPr>
                      <a:r>
                        <a:rPr lang="en-US" dirty="0"/>
                        <a:t>SCCM </a:t>
                      </a:r>
                      <a:r>
                        <a:rPr lang="en-US" dirty="0" err="1"/>
                        <a:t>Datathon</a:t>
                      </a:r>
                      <a:r>
                        <a:rPr lang="en-US" dirty="0"/>
                        <a:t> (MIMIC-IV etc.)</a:t>
                      </a:r>
                    </a:p>
                    <a:p>
                      <a:pPr marL="285750" indent="-285750">
                        <a:buFont typeface="Arial" panose="020B0604020202020204" pitchFamily="34" charset="0"/>
                        <a:buChar char="•"/>
                      </a:pPr>
                      <a:r>
                        <a:rPr lang="en-US" sz="1800" kern="1200" dirty="0">
                          <a:solidFill>
                            <a:schemeClr val="tx1"/>
                          </a:solidFill>
                          <a:effectLst/>
                        </a:rPr>
                        <a:t>U of U DELPHI / Data Carpentry workshops </a:t>
                      </a:r>
                      <a:endParaRPr lang="en-US" dirty="0"/>
                    </a:p>
                  </a:txBody>
                  <a:tcPr/>
                </a:tc>
                <a:tc>
                  <a:txBody>
                    <a:bodyPr/>
                    <a:lstStyle/>
                    <a:p>
                      <a:pPr marL="285750" indent="-285750">
                        <a:buFont typeface="Arial" panose="020B0604020202020204" pitchFamily="34" charset="0"/>
                        <a:buChar char="•"/>
                      </a:pPr>
                      <a:r>
                        <a:rPr lang="en-US" dirty="0"/>
                        <a:t>ASPIRE Webinars</a:t>
                      </a:r>
                    </a:p>
                    <a:p>
                      <a:pPr marL="285750" indent="-285750">
                        <a:buFont typeface="Arial" panose="020B0604020202020204" pitchFamily="34" charset="0"/>
                        <a:buChar char="•"/>
                      </a:pPr>
                      <a:r>
                        <a:rPr lang="en-US" dirty="0"/>
                        <a:t>Society Committees(?)</a:t>
                      </a:r>
                    </a:p>
                  </a:txBody>
                  <a:tcPr/>
                </a:tc>
                <a:extLst>
                  <a:ext uri="{0D108BD9-81ED-4DB2-BD59-A6C34878D82A}">
                    <a16:rowId xmlns:a16="http://schemas.microsoft.com/office/drawing/2014/main" val="3339856651"/>
                  </a:ext>
                </a:extLst>
              </a:tr>
            </a:tbl>
          </a:graphicData>
        </a:graphic>
      </p:graphicFrame>
    </p:spTree>
    <p:extLst>
      <p:ext uri="{BB962C8B-B14F-4D97-AF65-F5344CB8AC3E}">
        <p14:creationId xmlns:p14="http://schemas.microsoft.com/office/powerpoint/2010/main" val="2465261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5385-0C33-1E4C-5FFE-D758955072F6}"/>
              </a:ext>
            </a:extLst>
          </p:cNvPr>
          <p:cNvSpPr>
            <a:spLocks noGrp="1"/>
          </p:cNvSpPr>
          <p:nvPr>
            <p:ph type="title"/>
          </p:nvPr>
        </p:nvSpPr>
        <p:spPr/>
        <p:txBody>
          <a:bodyPr/>
          <a:lstStyle/>
          <a:p>
            <a:r>
              <a:rPr lang="en-US" dirty="0"/>
              <a:t>Upcoming talks</a:t>
            </a:r>
          </a:p>
        </p:txBody>
      </p:sp>
      <p:pic>
        <p:nvPicPr>
          <p:cNvPr id="4" name="Picture 3">
            <a:extLst>
              <a:ext uri="{FF2B5EF4-FFF2-40B4-BE49-F238E27FC236}">
                <a16:creationId xmlns:a16="http://schemas.microsoft.com/office/drawing/2014/main" id="{149342B1-A87F-D8C8-0EE6-1D09569DC4EB}"/>
              </a:ext>
            </a:extLst>
          </p:cNvPr>
          <p:cNvPicPr>
            <a:picLocks noChangeAspect="1"/>
          </p:cNvPicPr>
          <p:nvPr/>
        </p:nvPicPr>
        <p:blipFill>
          <a:blip r:embed="rId2"/>
          <a:stretch>
            <a:fillRect/>
          </a:stretch>
        </p:blipFill>
        <p:spPr>
          <a:xfrm>
            <a:off x="595313" y="1923318"/>
            <a:ext cx="4833938" cy="1909518"/>
          </a:xfrm>
          <a:prstGeom prst="rect">
            <a:avLst/>
          </a:prstGeom>
        </p:spPr>
      </p:pic>
      <p:pic>
        <p:nvPicPr>
          <p:cNvPr id="6" name="Picture 5">
            <a:extLst>
              <a:ext uri="{FF2B5EF4-FFF2-40B4-BE49-F238E27FC236}">
                <a16:creationId xmlns:a16="http://schemas.microsoft.com/office/drawing/2014/main" id="{FF874A2F-A29A-6CA7-9959-F65901461280}"/>
              </a:ext>
            </a:extLst>
          </p:cNvPr>
          <p:cNvPicPr>
            <a:picLocks noChangeAspect="1"/>
          </p:cNvPicPr>
          <p:nvPr/>
        </p:nvPicPr>
        <p:blipFill>
          <a:blip r:embed="rId3"/>
          <a:stretch>
            <a:fillRect/>
          </a:stretch>
        </p:blipFill>
        <p:spPr>
          <a:xfrm>
            <a:off x="2209800" y="5035793"/>
            <a:ext cx="7772400" cy="1450719"/>
          </a:xfrm>
          <a:prstGeom prst="rect">
            <a:avLst/>
          </a:prstGeom>
        </p:spPr>
      </p:pic>
      <p:pic>
        <p:nvPicPr>
          <p:cNvPr id="7" name="Picture 6">
            <a:extLst>
              <a:ext uri="{FF2B5EF4-FFF2-40B4-BE49-F238E27FC236}">
                <a16:creationId xmlns:a16="http://schemas.microsoft.com/office/drawing/2014/main" id="{14972476-D150-EABB-6955-8A41A7CE6EE3}"/>
              </a:ext>
            </a:extLst>
          </p:cNvPr>
          <p:cNvPicPr>
            <a:picLocks noChangeAspect="1"/>
          </p:cNvPicPr>
          <p:nvPr/>
        </p:nvPicPr>
        <p:blipFill>
          <a:blip r:embed="rId4"/>
          <a:stretch>
            <a:fillRect/>
          </a:stretch>
        </p:blipFill>
        <p:spPr>
          <a:xfrm>
            <a:off x="7010860" y="328267"/>
            <a:ext cx="4585827" cy="3839642"/>
          </a:xfrm>
          <a:prstGeom prst="rect">
            <a:avLst/>
          </a:prstGeom>
        </p:spPr>
      </p:pic>
      <p:sp>
        <p:nvSpPr>
          <p:cNvPr id="8" name="TextBox 7">
            <a:extLst>
              <a:ext uri="{FF2B5EF4-FFF2-40B4-BE49-F238E27FC236}">
                <a16:creationId xmlns:a16="http://schemas.microsoft.com/office/drawing/2014/main" id="{52571E6E-AA2A-408D-5024-57DF421CFB59}"/>
              </a:ext>
            </a:extLst>
          </p:cNvPr>
          <p:cNvSpPr txBox="1"/>
          <p:nvPr/>
        </p:nvSpPr>
        <p:spPr>
          <a:xfrm>
            <a:off x="762000" y="3880800"/>
            <a:ext cx="4314825" cy="369332"/>
          </a:xfrm>
          <a:prstGeom prst="rect">
            <a:avLst/>
          </a:prstGeom>
          <a:noFill/>
        </p:spPr>
        <p:txBody>
          <a:bodyPr wrap="square" rtlCol="0">
            <a:spAutoFit/>
          </a:bodyPr>
          <a:lstStyle/>
          <a:p>
            <a:r>
              <a:rPr lang="en-US" dirty="0"/>
              <a:t>Oct 20</a:t>
            </a:r>
          </a:p>
        </p:txBody>
      </p:sp>
      <p:sp>
        <p:nvSpPr>
          <p:cNvPr id="9" name="TextBox 8">
            <a:extLst>
              <a:ext uri="{FF2B5EF4-FFF2-40B4-BE49-F238E27FC236}">
                <a16:creationId xmlns:a16="http://schemas.microsoft.com/office/drawing/2014/main" id="{6ACFD979-A69B-0E55-3B35-709BAB703E4B}"/>
              </a:ext>
            </a:extLst>
          </p:cNvPr>
          <p:cNvSpPr txBox="1"/>
          <p:nvPr/>
        </p:nvSpPr>
        <p:spPr>
          <a:xfrm>
            <a:off x="7281862" y="4274709"/>
            <a:ext cx="4314825" cy="369332"/>
          </a:xfrm>
          <a:prstGeom prst="rect">
            <a:avLst/>
          </a:prstGeom>
          <a:noFill/>
        </p:spPr>
        <p:txBody>
          <a:bodyPr wrap="square" rtlCol="0">
            <a:spAutoFit/>
          </a:bodyPr>
          <a:lstStyle/>
          <a:p>
            <a:r>
              <a:rPr lang="en-US" dirty="0"/>
              <a:t>Capstone Presentation, December 6th</a:t>
            </a:r>
          </a:p>
        </p:txBody>
      </p:sp>
    </p:spTree>
    <p:extLst>
      <p:ext uri="{BB962C8B-B14F-4D97-AF65-F5344CB8AC3E}">
        <p14:creationId xmlns:p14="http://schemas.microsoft.com/office/powerpoint/2010/main" val="3434412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4E4C-86A2-58D3-5E21-1DD998933C26}"/>
              </a:ext>
            </a:extLst>
          </p:cNvPr>
          <p:cNvSpPr>
            <a:spLocks noGrp="1"/>
          </p:cNvSpPr>
          <p:nvPr>
            <p:ph type="title"/>
          </p:nvPr>
        </p:nvSpPr>
        <p:spPr/>
        <p:txBody>
          <a:bodyPr/>
          <a:lstStyle/>
          <a:p>
            <a:r>
              <a:rPr lang="en-US" dirty="0"/>
              <a:t>Background: </a:t>
            </a:r>
          </a:p>
        </p:txBody>
      </p:sp>
      <p:graphicFrame>
        <p:nvGraphicFramePr>
          <p:cNvPr id="4" name="Content Placeholder 3">
            <a:extLst>
              <a:ext uri="{FF2B5EF4-FFF2-40B4-BE49-F238E27FC236}">
                <a16:creationId xmlns:a16="http://schemas.microsoft.com/office/drawing/2014/main" id="{E749A8BF-E4C7-B985-A132-90C05D69D4D5}"/>
              </a:ext>
            </a:extLst>
          </p:cNvPr>
          <p:cNvGraphicFramePr>
            <a:graphicFrameLocks noGrp="1"/>
          </p:cNvGraphicFramePr>
          <p:nvPr>
            <p:ph idx="1"/>
            <p:extLst>
              <p:ext uri="{D42A27DB-BD31-4B8C-83A1-F6EECF244321}">
                <p14:modId xmlns:p14="http://schemas.microsoft.com/office/powerpoint/2010/main" val="4188801511"/>
              </p:ext>
            </p:extLst>
          </p:nvPr>
        </p:nvGraphicFramePr>
        <p:xfrm>
          <a:off x="838200" y="1581785"/>
          <a:ext cx="10515600" cy="475996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1234308598"/>
                    </a:ext>
                  </a:extLst>
                </a:gridCol>
                <a:gridCol w="3505200">
                  <a:extLst>
                    <a:ext uri="{9D8B030D-6E8A-4147-A177-3AD203B41FA5}">
                      <a16:colId xmlns:a16="http://schemas.microsoft.com/office/drawing/2014/main" val="1982211199"/>
                    </a:ext>
                  </a:extLst>
                </a:gridCol>
                <a:gridCol w="3505200">
                  <a:extLst>
                    <a:ext uri="{9D8B030D-6E8A-4147-A177-3AD203B41FA5}">
                      <a16:colId xmlns:a16="http://schemas.microsoft.com/office/drawing/2014/main" val="1786568672"/>
                    </a:ext>
                  </a:extLst>
                </a:gridCol>
              </a:tblGrid>
              <a:tr h="370840">
                <a:tc>
                  <a:txBody>
                    <a:bodyPr/>
                    <a:lstStyle/>
                    <a:p>
                      <a:r>
                        <a:rPr lang="en-US" b="1" dirty="0"/>
                        <a:t>Health-record data elements</a:t>
                      </a:r>
                    </a:p>
                  </a:txBody>
                  <a:tcPr/>
                </a:tc>
                <a:tc>
                  <a:txBody>
                    <a:bodyPr/>
                    <a:lstStyle/>
                    <a:p>
                      <a:r>
                        <a:rPr lang="en-US" b="1" dirty="0"/>
                        <a:t>Transcutaneous CO2 Monitoring</a:t>
                      </a:r>
                    </a:p>
                  </a:txBody>
                  <a:tcPr/>
                </a:tc>
                <a:tc>
                  <a:txBody>
                    <a:bodyPr/>
                    <a:lstStyle/>
                    <a:p>
                      <a:r>
                        <a:rPr lang="en-US" b="1" dirty="0"/>
                        <a:t>Venous Blood Gas</a:t>
                      </a:r>
                    </a:p>
                  </a:txBody>
                  <a:tcPr/>
                </a:tc>
                <a:extLst>
                  <a:ext uri="{0D108BD9-81ED-4DB2-BD59-A6C34878D82A}">
                    <a16:rowId xmlns:a16="http://schemas.microsoft.com/office/drawing/2014/main" val="882618696"/>
                  </a:ext>
                </a:extLst>
              </a:tr>
              <a:tr h="370840">
                <a:tc>
                  <a:txBody>
                    <a:bodyPr/>
                    <a:lstStyle/>
                    <a:p>
                      <a:r>
                        <a:rPr lang="en-US" dirty="0"/>
                        <a:t>Commonly obtained clinical features markedly change the pre-test probability of hypercapnia. </a:t>
                      </a:r>
                    </a:p>
                  </a:txBody>
                  <a:tcPr/>
                </a:tc>
                <a:tc>
                  <a:txBody>
                    <a:bodyPr/>
                    <a:lstStyle/>
                    <a:p>
                      <a:r>
                        <a:rPr lang="en-US" dirty="0"/>
                        <a:t>Allows non-invasive/painless assessment, though not clinically used.</a:t>
                      </a:r>
                    </a:p>
                  </a:txBody>
                  <a:tcPr/>
                </a:tc>
                <a:tc>
                  <a:txBody>
                    <a:bodyPr/>
                    <a:lstStyle/>
                    <a:p>
                      <a:r>
                        <a:rPr lang="en-US" dirty="0"/>
                        <a:t>Frequently obtained in Emergency Departments and used to suggest, though often not definitively diagnose, hypercapnia</a:t>
                      </a:r>
                    </a:p>
                  </a:txBody>
                  <a:tcPr/>
                </a:tc>
                <a:extLst>
                  <a:ext uri="{0D108BD9-81ED-4DB2-BD59-A6C34878D82A}">
                    <a16:rowId xmlns:a16="http://schemas.microsoft.com/office/drawing/2014/main" val="1285138000"/>
                  </a:ext>
                </a:extLst>
              </a:tr>
              <a:tr h="370840">
                <a:tc>
                  <a:txBody>
                    <a:bodyPr/>
                    <a:lstStyle/>
                    <a:p>
                      <a:endParaRPr lang="en-US" dirty="0"/>
                    </a:p>
                  </a:txBody>
                  <a:tcPr/>
                </a:tc>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95% Agreement with ABG: +/- 6 mmHg</a:t>
                      </a:r>
                    </a:p>
                    <a:p>
                      <a:pPr marL="285750" indent="-285750">
                        <a:buFont typeface="Arial" panose="020B0604020202020204" pitchFamily="34" charset="0"/>
                        <a:buChar char="•"/>
                      </a:pPr>
                      <a:r>
                        <a:rPr lang="en-US" dirty="0"/>
                        <a:t>Bias ~0.1 mmHg</a:t>
                      </a:r>
                    </a:p>
                    <a:p>
                      <a:endParaRPr lang="en-US" dirty="0"/>
                    </a:p>
                    <a:p>
                      <a:endParaRPr lang="en-US" dirty="0"/>
                    </a:p>
                  </a:txBody>
                  <a:tcPr/>
                </a:tc>
                <a:tc>
                  <a:txBody>
                    <a:bodyPr/>
                    <a:lstStyle/>
                    <a:p>
                      <a:r>
                        <a:rPr lang="en-US" dirty="0"/>
                        <a:t>Systematically biased toward elevated PaCO2, amount may be somewhat predictable from physiology.</a:t>
                      </a:r>
                    </a:p>
                  </a:txBody>
                  <a:tcPr/>
                </a:tc>
                <a:extLst>
                  <a:ext uri="{0D108BD9-81ED-4DB2-BD59-A6C34878D82A}">
                    <a16:rowId xmlns:a16="http://schemas.microsoft.com/office/drawing/2014/main" val="1679698525"/>
                  </a:ext>
                </a:extLst>
              </a:tr>
              <a:tr h="370840">
                <a:tc>
                  <a:txBody>
                    <a:bodyPr/>
                    <a:lstStyle/>
                    <a:p>
                      <a:r>
                        <a:rPr lang="en-US" dirty="0"/>
                        <a:t>Performance not previously validated in most causes of hypercapnic respiratory failure.</a:t>
                      </a:r>
                    </a:p>
                  </a:txBody>
                  <a:tcPr/>
                </a:tc>
                <a:tc>
                  <a:txBody>
                    <a:bodyPr/>
                    <a:lstStyle/>
                    <a:p>
                      <a:r>
                        <a:rPr lang="en-US" dirty="0"/>
                        <a:t>Accuracy is believed to be insufficient for clinical use in individual </a:t>
                      </a:r>
                    </a:p>
                  </a:txBody>
                  <a:tcPr/>
                </a:tc>
                <a:tc>
                  <a:txBody>
                    <a:bodyPr/>
                    <a:lstStyle/>
                    <a:p>
                      <a:r>
                        <a:rPr lang="en-US" dirty="0"/>
                        <a:t>May be inaccurate in patients with the highest need for accurate diagnosis (e.g. poor perfusion)</a:t>
                      </a:r>
                    </a:p>
                  </a:txBody>
                  <a:tcPr/>
                </a:tc>
                <a:extLst>
                  <a:ext uri="{0D108BD9-81ED-4DB2-BD59-A6C34878D82A}">
                    <a16:rowId xmlns:a16="http://schemas.microsoft.com/office/drawing/2014/main" val="1967827723"/>
                  </a:ext>
                </a:extLst>
              </a:tr>
            </a:tbl>
          </a:graphicData>
        </a:graphic>
      </p:graphicFrame>
      <p:pic>
        <p:nvPicPr>
          <p:cNvPr id="5" name="Picture 4">
            <a:extLst>
              <a:ext uri="{FF2B5EF4-FFF2-40B4-BE49-F238E27FC236}">
                <a16:creationId xmlns:a16="http://schemas.microsoft.com/office/drawing/2014/main" id="{C78C51F7-D0F1-1F45-BCAF-189AB89CB6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032" y="3221736"/>
            <a:ext cx="3195351" cy="2130234"/>
          </a:xfrm>
          <a:prstGeom prst="rect">
            <a:avLst/>
          </a:prstGeom>
          <a:noFill/>
          <a:ln>
            <a:noFill/>
          </a:ln>
        </p:spPr>
      </p:pic>
    </p:spTree>
    <p:extLst>
      <p:ext uri="{BB962C8B-B14F-4D97-AF65-F5344CB8AC3E}">
        <p14:creationId xmlns:p14="http://schemas.microsoft.com/office/powerpoint/2010/main" val="256939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9EC51-CB5B-38F8-6636-1F9DCA5860E0}"/>
              </a:ext>
            </a:extLst>
          </p:cNvPr>
          <p:cNvSpPr>
            <a:spLocks noGrp="1"/>
          </p:cNvSpPr>
          <p:nvPr>
            <p:ph idx="1"/>
          </p:nvPr>
        </p:nvSpPr>
        <p:spPr/>
        <p:txBody>
          <a:bodyPr>
            <a:normAutofit/>
          </a:bodyPr>
          <a:lstStyle/>
          <a:p>
            <a:pPr marL="0" indent="0" algn="ctr">
              <a:buNone/>
            </a:pPr>
            <a:r>
              <a:rPr lang="en-US" sz="6000" dirty="0">
                <a:solidFill>
                  <a:schemeClr val="tx1">
                    <a:lumMod val="50000"/>
                    <a:lumOff val="50000"/>
                  </a:schemeClr>
                </a:solidFill>
              </a:rPr>
              <a:t>SPECIFIC AIMS </a:t>
            </a:r>
          </a:p>
        </p:txBody>
      </p:sp>
    </p:spTree>
    <p:extLst>
      <p:ext uri="{BB962C8B-B14F-4D97-AF65-F5344CB8AC3E}">
        <p14:creationId xmlns:p14="http://schemas.microsoft.com/office/powerpoint/2010/main" val="109634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5BC0-A013-57EB-138C-D051112F2A6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3EBC73D-AD1F-C762-A7A1-41E5B4C2B09D}"/>
              </a:ext>
            </a:extLst>
          </p:cNvPr>
          <p:cNvSpPr>
            <a:spLocks noGrp="1"/>
          </p:cNvSpPr>
          <p:nvPr>
            <p:ph idx="1"/>
          </p:nvPr>
        </p:nvSpPr>
        <p:spPr/>
        <p:txBody>
          <a:bodyPr/>
          <a:lstStyle/>
          <a:p>
            <a:r>
              <a:rPr lang="en-US" dirty="0"/>
              <a:t>Hypercapnic Respiratory Failure is associated with</a:t>
            </a:r>
            <a:r>
              <a:rPr lang="en-US" b="1" dirty="0"/>
              <a:t> high readmission rates, symptom burden, and mortality risk.</a:t>
            </a:r>
            <a:r>
              <a:rPr lang="en-US" dirty="0"/>
              <a:t> </a:t>
            </a:r>
          </a:p>
          <a:p>
            <a:pPr lvl="1"/>
            <a:r>
              <a:rPr lang="en-US" dirty="0"/>
              <a:t>Hypercapnic respiratory failure results from many contemporary health threats: </a:t>
            </a:r>
            <a:r>
              <a:rPr lang="en-US" b="1" spc="20" dirty="0">
                <a:effectLst/>
                <a:ea typeface="Calibri" panose="020F0502020204030204" pitchFamily="34" charset="0"/>
                <a:cs typeface="Arial" panose="020B0604020202020204" pitchFamily="34" charset="0"/>
              </a:rPr>
              <a:t>obesity, opiate use, advanced lung disease, and multimorbidity.</a:t>
            </a:r>
            <a:r>
              <a:rPr lang="en-US" spc="20" dirty="0">
                <a:ea typeface="Calibri" panose="020F0502020204030204" pitchFamily="34" charset="0"/>
                <a:cs typeface="Arial" panose="020B0604020202020204" pitchFamily="34" charset="0"/>
              </a:rPr>
              <a:t> </a:t>
            </a:r>
            <a:endParaRPr lang="en-US" dirty="0"/>
          </a:p>
          <a:p>
            <a:r>
              <a:rPr lang="en-US" dirty="0"/>
              <a:t>Diagnosis of Hypercapnic respiratory failure requires a painful and infrequently obtained diagnostic test (ABG). </a:t>
            </a:r>
          </a:p>
          <a:p>
            <a:pPr lvl="1"/>
            <a:r>
              <a:rPr lang="en-US" dirty="0"/>
              <a:t>Limited evidence suggests </a:t>
            </a:r>
            <a:r>
              <a:rPr lang="en-US" b="1" dirty="0"/>
              <a:t>clinicians frequently fail to identify patients with hypercapnia</a:t>
            </a:r>
            <a:r>
              <a:rPr lang="en-US" dirty="0"/>
              <a:t>, even in the inpatient setting (a particularly high-risk group after discharge)</a:t>
            </a:r>
          </a:p>
          <a:p>
            <a:pPr lvl="1"/>
            <a:r>
              <a:rPr lang="en-US" dirty="0"/>
              <a:t>This is a problem for both </a:t>
            </a:r>
            <a:r>
              <a:rPr lang="en-US" b="1" dirty="0"/>
              <a:t>clinical care and research</a:t>
            </a:r>
          </a:p>
          <a:p>
            <a:endParaRPr lang="en-US" dirty="0"/>
          </a:p>
        </p:txBody>
      </p:sp>
    </p:spTree>
    <p:extLst>
      <p:ext uri="{BB962C8B-B14F-4D97-AF65-F5344CB8AC3E}">
        <p14:creationId xmlns:p14="http://schemas.microsoft.com/office/powerpoint/2010/main" val="265588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FE9398-B06D-1235-F680-676B92CECA29}"/>
              </a:ext>
            </a:extLst>
          </p:cNvPr>
          <p:cNvGraphicFramePr>
            <a:graphicFrameLocks noGrp="1"/>
          </p:cNvGraphicFramePr>
          <p:nvPr>
            <p:ph idx="1"/>
            <p:extLst>
              <p:ext uri="{D42A27DB-BD31-4B8C-83A1-F6EECF244321}">
                <p14:modId xmlns:p14="http://schemas.microsoft.com/office/powerpoint/2010/main" val="4107364537"/>
              </p:ext>
            </p:extLst>
          </p:nvPr>
        </p:nvGraphicFramePr>
        <p:xfrm>
          <a:off x="541020" y="604454"/>
          <a:ext cx="11109960" cy="576580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3174492">
                  <a:extLst>
                    <a:ext uri="{9D8B030D-6E8A-4147-A177-3AD203B41FA5}">
                      <a16:colId xmlns:a16="http://schemas.microsoft.com/office/drawing/2014/main" val="47158414"/>
                    </a:ext>
                  </a:extLst>
                </a:gridCol>
                <a:gridCol w="3364992">
                  <a:extLst>
                    <a:ext uri="{9D8B030D-6E8A-4147-A177-3AD203B41FA5}">
                      <a16:colId xmlns:a16="http://schemas.microsoft.com/office/drawing/2014/main" val="3275427320"/>
                    </a:ext>
                  </a:extLst>
                </a:gridCol>
                <a:gridCol w="3348228">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How to find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How many are out there?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Might it matter?</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Less invasive methods of blood CO2 assessment (TcCO2, VBG, Risk Stratification) can identify hypercapnia with sufficient accuracy to estimate prevalence.</a:t>
                      </a:r>
                    </a:p>
                  </a:txBody>
                  <a:tcPr/>
                </a:tc>
                <a:tc>
                  <a:txBody>
                    <a:bodyPr/>
                    <a:lstStyle/>
                    <a:p>
                      <a:r>
                        <a:rPr lang="en-US" dirty="0"/>
                        <a:t>There is a sizable prevalence of unrecognized hypercapnia among hospitalized patients. </a:t>
                      </a:r>
                    </a:p>
                  </a:txBody>
                  <a:tcPr/>
                </a:tc>
                <a:tc>
                  <a:txBody>
                    <a:bodyPr/>
                    <a:lstStyle/>
                    <a:p>
                      <a:r>
                        <a:rPr lang="en-US" dirty="0"/>
                        <a:t>Inpatients who were predicted, but not identified, to have hypercapnic respiratory failure based on data elements from the health record, are at high risk of readmission. </a:t>
                      </a:r>
                    </a:p>
                  </a:txBody>
                  <a:tcPr/>
                </a:tc>
                <a:extLst>
                  <a:ext uri="{0D108BD9-81ED-4DB2-BD59-A6C34878D82A}">
                    <a16:rowId xmlns:a16="http://schemas.microsoft.com/office/drawing/2014/main" val="3677532768"/>
                  </a:ext>
                </a:extLst>
              </a:tr>
              <a:tr h="370840">
                <a:tc>
                  <a:txBody>
                    <a:bodyPr/>
                    <a:lstStyle/>
                    <a:p>
                      <a:r>
                        <a:rPr lang="en-US" dirty="0"/>
                        <a:t>Barrier</a:t>
                      </a:r>
                    </a:p>
                  </a:txBody>
                  <a:tcPr/>
                </a:tc>
                <a:tc>
                  <a:txBody>
                    <a:bodyPr/>
                    <a:lstStyle/>
                    <a:p>
                      <a:r>
                        <a:rPr lang="en-US" dirty="0"/>
                        <a:t>TcCO2, VBG, and bicarbonate are perceived as problematic for individual patient use. </a:t>
                      </a:r>
                    </a:p>
                  </a:txBody>
                  <a:tcPr/>
                </a:tc>
                <a:tc>
                  <a:txBody>
                    <a:bodyPr/>
                    <a:lstStyle/>
                    <a:p>
                      <a:r>
                        <a:rPr lang="en-US" dirty="0"/>
                        <a:t>ABGs a selectively and unreliably obtained in clinical practice, and cannot be indiscriminately obtained for research</a:t>
                      </a:r>
                    </a:p>
                  </a:txBody>
                  <a:tcPr/>
                </a:tc>
                <a:tc>
                  <a:txBody>
                    <a:bodyPr/>
                    <a:lstStyle/>
                    <a:p>
                      <a:r>
                        <a:rPr lang="en-US" dirty="0"/>
                        <a:t>Prior work showing high readmission rates only assess patients who have been identified as hypercapnic. </a:t>
                      </a:r>
                    </a:p>
                  </a:txBody>
                  <a:tcPr/>
                </a:tc>
                <a:extLst>
                  <a:ext uri="{0D108BD9-81ED-4DB2-BD59-A6C34878D82A}">
                    <a16:rowId xmlns:a16="http://schemas.microsoft.com/office/drawing/2014/main" val="2726846091"/>
                  </a:ext>
                </a:extLst>
              </a:tr>
              <a:tr h="370840">
                <a:tc>
                  <a:txBody>
                    <a:bodyPr/>
                    <a:lstStyle/>
                    <a:p>
                      <a:r>
                        <a:rPr lang="en-US" dirty="0"/>
                        <a:t>Insight</a:t>
                      </a:r>
                    </a:p>
                  </a:txBody>
                  <a:tcPr/>
                </a:tc>
                <a:tc>
                  <a:txBody>
                    <a:bodyPr/>
                    <a:lstStyle/>
                    <a:p>
                      <a:r>
                        <a:rPr lang="en-US" dirty="0"/>
                        <a:t>Scatter, without bias, can still allow estimation of prevalence</a:t>
                      </a:r>
                    </a:p>
                  </a:txBody>
                  <a:tcPr/>
                </a:tc>
                <a:tc>
                  <a:txBody>
                    <a:bodyPr/>
                    <a:lstStyle/>
                    <a:p>
                      <a:r>
                        <a:rPr lang="en-US" dirty="0"/>
                        <a:t>Risk modeling allows for stratified sampling = better efficiency.</a:t>
                      </a:r>
                    </a:p>
                  </a:txBody>
                  <a:tcPr/>
                </a:tc>
                <a:tc>
                  <a:txBody>
                    <a:bodyPr/>
                    <a:lstStyle/>
                    <a:p>
                      <a:r>
                        <a:rPr lang="en-US" dirty="0"/>
                        <a:t>ABG PaCO2 is an imperfect reference standard</a:t>
                      </a:r>
                    </a:p>
                  </a:txBody>
                  <a:tcPr/>
                </a:tc>
                <a:extLst>
                  <a:ext uri="{0D108BD9-81ED-4DB2-BD59-A6C34878D82A}">
                    <a16:rowId xmlns:a16="http://schemas.microsoft.com/office/drawing/2014/main" val="3533557434"/>
                  </a:ext>
                </a:extLst>
              </a:tr>
              <a:tr h="370840">
                <a:tc>
                  <a:txBody>
                    <a:bodyPr/>
                    <a:lstStyle/>
                    <a:p>
                      <a:r>
                        <a:rPr lang="en-US" dirty="0"/>
                        <a:t>Approach</a:t>
                      </a:r>
                    </a:p>
                  </a:txBody>
                  <a:tcPr/>
                </a:tc>
                <a:tc>
                  <a:txBody>
                    <a:bodyPr/>
                    <a:lstStyle/>
                    <a:p>
                      <a:r>
                        <a:rPr lang="en-US" dirty="0"/>
                        <a:t>Obtain paired ‘samples’ with ordered ABGs (inpatient). </a:t>
                      </a:r>
                    </a:p>
                  </a:txBody>
                  <a:tcPr/>
                </a:tc>
                <a:tc>
                  <a:txBody>
                    <a:bodyPr/>
                    <a:lstStyle/>
                    <a:p>
                      <a:r>
                        <a:rPr lang="en-US" dirty="0"/>
                        <a:t>Non-invasively sample (with TcCO2, or VBG) patients predicted to have a certain strata of risk.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bl>
          </a:graphicData>
        </a:graphic>
      </p:graphicFrame>
    </p:spTree>
    <p:extLst>
      <p:ext uri="{BB962C8B-B14F-4D97-AF65-F5344CB8AC3E}">
        <p14:creationId xmlns:p14="http://schemas.microsoft.com/office/powerpoint/2010/main" val="415623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8A2E-BF1D-BC3D-ABF2-EED0FABFE6A7}"/>
              </a:ext>
            </a:extLst>
          </p:cNvPr>
          <p:cNvSpPr>
            <a:spLocks noGrp="1"/>
          </p:cNvSpPr>
          <p:nvPr>
            <p:ph type="title"/>
          </p:nvPr>
        </p:nvSpPr>
        <p:spPr/>
        <p:txBody>
          <a:bodyPr/>
          <a:lstStyle/>
          <a:p>
            <a:r>
              <a:rPr lang="en-US" dirty="0"/>
              <a:t>Why is this worth establishing? </a:t>
            </a:r>
          </a:p>
        </p:txBody>
      </p:sp>
      <p:sp>
        <p:nvSpPr>
          <p:cNvPr id="3" name="Content Placeholder 2">
            <a:extLst>
              <a:ext uri="{FF2B5EF4-FFF2-40B4-BE49-F238E27FC236}">
                <a16:creationId xmlns:a16="http://schemas.microsoft.com/office/drawing/2014/main" id="{1A003435-6E36-3AC1-0CF7-A2E71EB0D09C}"/>
              </a:ext>
            </a:extLst>
          </p:cNvPr>
          <p:cNvSpPr>
            <a:spLocks noGrp="1"/>
          </p:cNvSpPr>
          <p:nvPr>
            <p:ph idx="1"/>
          </p:nvPr>
        </p:nvSpPr>
        <p:spPr/>
        <p:txBody>
          <a:bodyPr>
            <a:normAutofit/>
          </a:bodyPr>
          <a:lstStyle/>
          <a:p>
            <a:r>
              <a:rPr lang="en-US" dirty="0"/>
              <a:t>Owing to the conditions the lead to hypercapnic respiratory failure, the prevalence is almost certainly increasing.</a:t>
            </a:r>
          </a:p>
          <a:p>
            <a:r>
              <a:rPr lang="en-US" dirty="0"/>
              <a:t>Limited and indirect evidence suggests we do a poor job identifying these patients</a:t>
            </a:r>
          </a:p>
          <a:p>
            <a:pPr lvl="1"/>
            <a:r>
              <a:rPr lang="en-US" dirty="0"/>
              <a:t>Many patients are first identified at a decompensation event</a:t>
            </a:r>
          </a:p>
          <a:p>
            <a:r>
              <a:rPr lang="en-US" dirty="0"/>
              <a:t>Effective therapy Exists</a:t>
            </a:r>
          </a:p>
          <a:p>
            <a:r>
              <a:rPr lang="en-US" dirty="0"/>
              <a:t>Research tools to establish the burden of disease (prevalence, attributable risks) have not yet been developed. </a:t>
            </a:r>
          </a:p>
          <a:p>
            <a:pPr lvl="1"/>
            <a:r>
              <a:rPr lang="en-US" dirty="0"/>
              <a:t>Doing so will enable several lines of research: diagnostic pathway benchmarking, population health, diagnosis-&gt;management benchmarking</a:t>
            </a:r>
          </a:p>
        </p:txBody>
      </p:sp>
    </p:spTree>
    <p:extLst>
      <p:ext uri="{BB962C8B-B14F-4D97-AF65-F5344CB8AC3E}">
        <p14:creationId xmlns:p14="http://schemas.microsoft.com/office/powerpoint/2010/main" val="121670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9EC51-CB5B-38F8-6636-1F9DCA5860E0}"/>
              </a:ext>
            </a:extLst>
          </p:cNvPr>
          <p:cNvSpPr>
            <a:spLocks noGrp="1"/>
          </p:cNvSpPr>
          <p:nvPr>
            <p:ph idx="1"/>
          </p:nvPr>
        </p:nvSpPr>
        <p:spPr/>
        <p:txBody>
          <a:bodyPr>
            <a:normAutofit/>
          </a:bodyPr>
          <a:lstStyle/>
          <a:p>
            <a:pPr marL="0" indent="0" algn="ctr">
              <a:buNone/>
            </a:pPr>
            <a:r>
              <a:rPr lang="en-US" sz="6000" dirty="0">
                <a:solidFill>
                  <a:schemeClr val="tx1">
                    <a:lumMod val="50000"/>
                    <a:lumOff val="50000"/>
                  </a:schemeClr>
                </a:solidFill>
              </a:rPr>
              <a:t>RESEARCH APPROACH </a:t>
            </a:r>
          </a:p>
        </p:txBody>
      </p:sp>
    </p:spTree>
    <p:extLst>
      <p:ext uri="{BB962C8B-B14F-4D97-AF65-F5344CB8AC3E}">
        <p14:creationId xmlns:p14="http://schemas.microsoft.com/office/powerpoint/2010/main" val="336598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7981-B677-8CFB-D844-17B6843D3C45}"/>
              </a:ext>
            </a:extLst>
          </p:cNvPr>
          <p:cNvSpPr>
            <a:spLocks noGrp="1"/>
          </p:cNvSpPr>
          <p:nvPr>
            <p:ph type="title"/>
          </p:nvPr>
        </p:nvSpPr>
        <p:spPr/>
        <p:txBody>
          <a:bodyPr/>
          <a:lstStyle/>
          <a:p>
            <a:r>
              <a:rPr lang="en-US" dirty="0"/>
              <a:t>Importance of the Problem</a:t>
            </a:r>
          </a:p>
        </p:txBody>
      </p:sp>
      <p:sp>
        <p:nvSpPr>
          <p:cNvPr id="4" name="Content Placeholder 2">
            <a:extLst>
              <a:ext uri="{FF2B5EF4-FFF2-40B4-BE49-F238E27FC236}">
                <a16:creationId xmlns:a16="http://schemas.microsoft.com/office/drawing/2014/main" id="{6BF99703-AA66-00D3-045C-837361CB1FFA}"/>
              </a:ext>
            </a:extLst>
          </p:cNvPr>
          <p:cNvSpPr>
            <a:spLocks noGrp="1"/>
          </p:cNvSpPr>
          <p:nvPr>
            <p:ph idx="1"/>
          </p:nvPr>
        </p:nvSpPr>
        <p:spPr>
          <a:xfrm>
            <a:off x="344054" y="3083229"/>
            <a:ext cx="3903481" cy="3701029"/>
          </a:xfrm>
        </p:spPr>
        <p:txBody>
          <a:bodyPr>
            <a:normAutofit fontScale="70000" lnSpcReduction="20000"/>
          </a:bodyPr>
          <a:lstStyle/>
          <a:p>
            <a:pPr marL="0" indent="0">
              <a:buNone/>
            </a:pPr>
            <a:r>
              <a:rPr lang="en-US" b="1" dirty="0"/>
              <a:t>2022:</a:t>
            </a:r>
            <a:r>
              <a:rPr lang="en-US" dirty="0"/>
              <a:t> Liverpool AUS, 1 regional hospital services the entire district</a:t>
            </a:r>
          </a:p>
          <a:p>
            <a:pPr marL="0" indent="0">
              <a:buNone/>
            </a:pPr>
            <a:r>
              <a:rPr lang="en-US" dirty="0"/>
              <a:t>Identified by initial ABG (w/n 24h) PaCO2 over 45, excluded iatrogenic causes/sedation. N=891 people</a:t>
            </a:r>
          </a:p>
          <a:p>
            <a:pPr marL="0" indent="0">
              <a:buNone/>
            </a:pPr>
            <a:r>
              <a:rPr lang="en-US" dirty="0"/>
              <a:t>Normalized rates of hypercapnia to population demographics</a:t>
            </a:r>
          </a:p>
          <a:p>
            <a:pPr marL="0" indent="0">
              <a:buNone/>
            </a:pPr>
            <a:r>
              <a:rPr lang="en-US" b="1" dirty="0"/>
              <a:t>150 per 100,000 person/year</a:t>
            </a:r>
          </a:p>
          <a:p>
            <a:r>
              <a:rPr lang="en-US" dirty="0"/>
              <a:t>Acidosis in 55%.</a:t>
            </a:r>
          </a:p>
          <a:p>
            <a:pPr marL="0" indent="0">
              <a:buNone/>
            </a:pPr>
            <a:r>
              <a:rPr lang="en-US" sz="2800" dirty="0"/>
              <a:t>Comparison: GBD estimate of Decompensated Cirrhosis: 132 per 100,000 person/year</a:t>
            </a:r>
          </a:p>
          <a:p>
            <a:pPr marL="0" indent="0">
              <a:buNone/>
            </a:pPr>
            <a:r>
              <a:rPr lang="en-US" dirty="0"/>
              <a:t>Limitation: ABG required</a:t>
            </a:r>
            <a:endParaRPr lang="en-US" sz="2800" dirty="0"/>
          </a:p>
          <a:p>
            <a:pPr marL="0" indent="0">
              <a:buNone/>
            </a:pPr>
            <a:endParaRPr lang="en-US" sz="2800" dirty="0"/>
          </a:p>
          <a:p>
            <a:pPr marL="0" indent="0">
              <a:buNone/>
            </a:pPr>
            <a:endParaRPr lang="en-US" dirty="0"/>
          </a:p>
        </p:txBody>
      </p:sp>
      <p:pic>
        <p:nvPicPr>
          <p:cNvPr id="11" name="Picture 10">
            <a:extLst>
              <a:ext uri="{FF2B5EF4-FFF2-40B4-BE49-F238E27FC236}">
                <a16:creationId xmlns:a16="http://schemas.microsoft.com/office/drawing/2014/main" id="{63ED9A37-8252-4C74-2E9B-91E44B703FC1}"/>
              </a:ext>
            </a:extLst>
          </p:cNvPr>
          <p:cNvPicPr>
            <a:picLocks noChangeAspect="1"/>
          </p:cNvPicPr>
          <p:nvPr/>
        </p:nvPicPr>
        <p:blipFill>
          <a:blip r:embed="rId3"/>
          <a:stretch>
            <a:fillRect/>
          </a:stretch>
        </p:blipFill>
        <p:spPr>
          <a:xfrm>
            <a:off x="344054" y="1589519"/>
            <a:ext cx="3671948" cy="1212676"/>
          </a:xfrm>
          <a:prstGeom prst="rect">
            <a:avLst/>
          </a:prstGeom>
        </p:spPr>
      </p:pic>
      <p:pic>
        <p:nvPicPr>
          <p:cNvPr id="13" name="Picture 12">
            <a:extLst>
              <a:ext uri="{FF2B5EF4-FFF2-40B4-BE49-F238E27FC236}">
                <a16:creationId xmlns:a16="http://schemas.microsoft.com/office/drawing/2014/main" id="{E92C4B2B-3FED-D193-8B0A-DB321A69E4F1}"/>
              </a:ext>
            </a:extLst>
          </p:cNvPr>
          <p:cNvPicPr>
            <a:picLocks noChangeAspect="1"/>
          </p:cNvPicPr>
          <p:nvPr/>
        </p:nvPicPr>
        <p:blipFill>
          <a:blip r:embed="rId4"/>
          <a:stretch>
            <a:fillRect/>
          </a:stretch>
        </p:blipFill>
        <p:spPr>
          <a:xfrm>
            <a:off x="4198374" y="1585107"/>
            <a:ext cx="3671949" cy="1357605"/>
          </a:xfrm>
          <a:prstGeom prst="rect">
            <a:avLst/>
          </a:prstGeom>
        </p:spPr>
      </p:pic>
      <p:grpSp>
        <p:nvGrpSpPr>
          <p:cNvPr id="14" name="Group 13">
            <a:extLst>
              <a:ext uri="{FF2B5EF4-FFF2-40B4-BE49-F238E27FC236}">
                <a16:creationId xmlns:a16="http://schemas.microsoft.com/office/drawing/2014/main" id="{C430FA70-D59E-340E-FF08-E7442D86394A}"/>
              </a:ext>
            </a:extLst>
          </p:cNvPr>
          <p:cNvGrpSpPr/>
          <p:nvPr/>
        </p:nvGrpSpPr>
        <p:grpSpPr>
          <a:xfrm>
            <a:off x="4237703" y="3585281"/>
            <a:ext cx="3677586" cy="2451724"/>
            <a:chOff x="1144120" y="3310218"/>
            <a:chExt cx="4229100" cy="2819400"/>
          </a:xfrm>
        </p:grpSpPr>
        <p:pic>
          <p:nvPicPr>
            <p:cNvPr id="15" name="Picture 14">
              <a:extLst>
                <a:ext uri="{FF2B5EF4-FFF2-40B4-BE49-F238E27FC236}">
                  <a16:creationId xmlns:a16="http://schemas.microsoft.com/office/drawing/2014/main" id="{B9D12AFC-5902-2DBA-10D5-B44ADD9391D4}"/>
                </a:ext>
              </a:extLst>
            </p:cNvPr>
            <p:cNvPicPr>
              <a:picLocks noChangeAspect="1"/>
            </p:cNvPicPr>
            <p:nvPr/>
          </p:nvPicPr>
          <p:blipFill>
            <a:blip r:embed="rId5"/>
            <a:stretch>
              <a:fillRect/>
            </a:stretch>
          </p:blipFill>
          <p:spPr>
            <a:xfrm>
              <a:off x="1144120" y="3310218"/>
              <a:ext cx="4229100" cy="2819400"/>
            </a:xfrm>
            <a:prstGeom prst="rect">
              <a:avLst/>
            </a:prstGeom>
          </p:spPr>
        </p:pic>
        <p:sp>
          <p:nvSpPr>
            <p:cNvPr id="16" name="Frame 15">
              <a:extLst>
                <a:ext uri="{FF2B5EF4-FFF2-40B4-BE49-F238E27FC236}">
                  <a16:creationId xmlns:a16="http://schemas.microsoft.com/office/drawing/2014/main" id="{DE676B64-7CD8-E575-BBE9-B77E31BF710B}"/>
                </a:ext>
              </a:extLst>
            </p:cNvPr>
            <p:cNvSpPr/>
            <p:nvPr/>
          </p:nvSpPr>
          <p:spPr>
            <a:xfrm>
              <a:off x="1144120" y="3310219"/>
              <a:ext cx="4229100" cy="715682"/>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BE25B24F-77A2-93E0-40AD-45DEAFD89894}"/>
                </a:ext>
              </a:extLst>
            </p:cNvPr>
            <p:cNvSpPr/>
            <p:nvPr/>
          </p:nvSpPr>
          <p:spPr>
            <a:xfrm>
              <a:off x="1144120" y="4808818"/>
              <a:ext cx="4229100" cy="893481"/>
            </a:xfrm>
            <a:prstGeom prst="frame">
              <a:avLst>
                <a:gd name="adj1" fmla="val 2260"/>
              </a:avLst>
            </a:prstGeom>
            <a:solidFill>
              <a:srgbClr val="FF0000">
                <a:alpha val="52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 name="Picture 17">
            <a:extLst>
              <a:ext uri="{FF2B5EF4-FFF2-40B4-BE49-F238E27FC236}">
                <a16:creationId xmlns:a16="http://schemas.microsoft.com/office/drawing/2014/main" id="{5707E96A-DC79-3B85-79C3-907A555FC472}"/>
              </a:ext>
            </a:extLst>
          </p:cNvPr>
          <p:cNvPicPr>
            <a:picLocks noChangeAspect="1"/>
          </p:cNvPicPr>
          <p:nvPr/>
        </p:nvPicPr>
        <p:blipFill>
          <a:blip r:embed="rId6"/>
          <a:stretch>
            <a:fillRect/>
          </a:stretch>
        </p:blipFill>
        <p:spPr>
          <a:xfrm>
            <a:off x="8151016" y="1654705"/>
            <a:ext cx="3729390" cy="1357605"/>
          </a:xfrm>
          <a:prstGeom prst="rect">
            <a:avLst/>
          </a:prstGeom>
        </p:spPr>
      </p:pic>
      <p:pic>
        <p:nvPicPr>
          <p:cNvPr id="19" name="Picture 18">
            <a:extLst>
              <a:ext uri="{FF2B5EF4-FFF2-40B4-BE49-F238E27FC236}">
                <a16:creationId xmlns:a16="http://schemas.microsoft.com/office/drawing/2014/main" id="{0390EE5B-77C2-F970-5EC5-5093DCAACC08}"/>
              </a:ext>
            </a:extLst>
          </p:cNvPr>
          <p:cNvPicPr>
            <a:picLocks noChangeAspect="1"/>
          </p:cNvPicPr>
          <p:nvPr/>
        </p:nvPicPr>
        <p:blipFill>
          <a:blip r:embed="rId7"/>
          <a:stretch>
            <a:fillRect/>
          </a:stretch>
        </p:blipFill>
        <p:spPr>
          <a:xfrm>
            <a:off x="7956391" y="3311191"/>
            <a:ext cx="4118641" cy="3059952"/>
          </a:xfrm>
          <a:prstGeom prst="rect">
            <a:avLst/>
          </a:prstGeom>
        </p:spPr>
      </p:pic>
      <p:sp>
        <p:nvSpPr>
          <p:cNvPr id="20" name="Rounded Rectangle 19">
            <a:extLst>
              <a:ext uri="{FF2B5EF4-FFF2-40B4-BE49-F238E27FC236}">
                <a16:creationId xmlns:a16="http://schemas.microsoft.com/office/drawing/2014/main" id="{AEB42D79-B047-4A43-DBF1-1B641DAA1D01}"/>
              </a:ext>
            </a:extLst>
          </p:cNvPr>
          <p:cNvSpPr/>
          <p:nvPr/>
        </p:nvSpPr>
        <p:spPr>
          <a:xfrm>
            <a:off x="8441916" y="4910703"/>
            <a:ext cx="3147590" cy="6662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Admitted to hospital (Floor or ICU) with ABG showing PaCO2 over 45 mmHg and pH 7.35-7.45</a:t>
            </a:r>
          </a:p>
        </p:txBody>
      </p:sp>
    </p:spTree>
    <p:extLst>
      <p:ext uri="{BB962C8B-B14F-4D97-AF65-F5344CB8AC3E}">
        <p14:creationId xmlns:p14="http://schemas.microsoft.com/office/powerpoint/2010/main" val="3826710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9820</TotalTime>
  <Words>3559</Words>
  <Application>Microsoft Office PowerPoint</Application>
  <PresentationFormat>Widescreen</PresentationFormat>
  <Paragraphs>437</Paragraphs>
  <Slides>34</Slides>
  <Notes>21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Helvetica Neue</vt:lpstr>
      <vt:lpstr>Times New Roman</vt:lpstr>
      <vt:lpstr>Office Theme</vt:lpstr>
      <vt:lpstr>K 23 Application Outline Unrecognized Inpatient Hypercapnic Respiratory Failure</vt:lpstr>
      <vt:lpstr>NIH Grants 101</vt:lpstr>
      <vt:lpstr>Career Development (K) Award Criteria:</vt:lpstr>
      <vt:lpstr>PowerPoint Presentation</vt:lpstr>
      <vt:lpstr>Overview:</vt:lpstr>
      <vt:lpstr>PowerPoint Presentation</vt:lpstr>
      <vt:lpstr>Why is this worth establishing? </vt:lpstr>
      <vt:lpstr>PowerPoint Presentation</vt:lpstr>
      <vt:lpstr>Importance of the Problem</vt:lpstr>
      <vt:lpstr>Expected Contribution / Innovation</vt:lpstr>
      <vt:lpstr>Aim 1: Local Validation of Less-Invasive Hypercapnia Verification </vt:lpstr>
      <vt:lpstr>Aim 1: Local Validation of Less-Invasive Hypercapnia Verification </vt:lpstr>
      <vt:lpstr>Aim 1: Local Validation of Less-Invasive Hypercapnia Verification </vt:lpstr>
      <vt:lpstr>Aim 2: How much unrecognized hypercapnia is out there?</vt:lpstr>
      <vt:lpstr>Aim 2: How much unrecognized hypercapnia is out there?</vt:lpstr>
      <vt:lpstr>Aim 2: How much unrecognized hypercapnia is out there?</vt:lpstr>
      <vt:lpstr>Aside: What threshold should you use? </vt:lpstr>
      <vt:lpstr>Aim 2: How much unrecognized hypercapnia is out there?</vt:lpstr>
      <vt:lpstr>Aim 2: How much unrecognized hypercapnia is out there?</vt:lpstr>
      <vt:lpstr>Aim 2: How much unrecognized hypercapnia is out there?</vt:lpstr>
      <vt:lpstr>Aim 2: How much unrecognized hypercapnia is out there?</vt:lpstr>
      <vt:lpstr>Aim 2: How much unrecognized hypercapnia is out there?</vt:lpstr>
      <vt:lpstr>Aim 2: How much unrecognized hypercapnia is out there?</vt:lpstr>
      <vt:lpstr>Aim 3: Might it matter?</vt:lpstr>
      <vt:lpstr>Aim 3: Might it matter?</vt:lpstr>
      <vt:lpstr>Aim 3: Might it matter?</vt:lpstr>
      <vt:lpstr>Aim 3: Might it matter?</vt:lpstr>
      <vt:lpstr>PowerPoint Presentation</vt:lpstr>
      <vt:lpstr>Why do this in UT? </vt:lpstr>
      <vt:lpstr>Future Directions</vt:lpstr>
      <vt:lpstr>PowerPoint Presentation</vt:lpstr>
      <vt:lpstr>Career Development Plan</vt:lpstr>
      <vt:lpstr>Upcoming talks</vt:lpstr>
      <vt:lpstr>Background: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LOCKE</dc:creator>
  <cp:lastModifiedBy>BRIAN LOCKE</cp:lastModifiedBy>
  <cp:revision>19</cp:revision>
  <dcterms:created xsi:type="dcterms:W3CDTF">2023-10-06T13:19:54Z</dcterms:created>
  <dcterms:modified xsi:type="dcterms:W3CDTF">2023-10-25T18:53:32Z</dcterms:modified>
</cp:coreProperties>
</file>